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94" r:id="rId3"/>
    <p:sldId id="395" r:id="rId4"/>
    <p:sldId id="406" r:id="rId5"/>
    <p:sldId id="407" r:id="rId6"/>
    <p:sldId id="411" r:id="rId7"/>
    <p:sldId id="373" r:id="rId8"/>
    <p:sldId id="405" r:id="rId9"/>
    <p:sldId id="398" r:id="rId10"/>
    <p:sldId id="399" r:id="rId11"/>
    <p:sldId id="400" r:id="rId12"/>
    <p:sldId id="408" r:id="rId13"/>
    <p:sldId id="401" r:id="rId14"/>
    <p:sldId id="409" r:id="rId15"/>
    <p:sldId id="413" r:id="rId16"/>
    <p:sldId id="414" r:id="rId17"/>
    <p:sldId id="333" r:id="rId18"/>
    <p:sldId id="412" r:id="rId19"/>
    <p:sldId id="3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4E01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90" d="100"/>
          <a:sy n="90" d="100"/>
        </p:scale>
        <p:origin x="3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booth\Box%20Sync\KBWestEd\Projects\California%20Guided%20Pathways\Equity%20Study\simple%20financial%20aid%20table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dPt>
            <c:idx val="0"/>
            <c:bubble3D val="0"/>
            <c:spPr>
              <a:solidFill>
                <a:schemeClr val="accent2">
                  <a:lumMod val="75000"/>
                </a:schemeClr>
              </a:solidFill>
              <a:ln w="19050">
                <a:solidFill>
                  <a:schemeClr val="lt1"/>
                </a:solidFill>
              </a:ln>
              <a:effectLst/>
            </c:spPr>
            <c:extLst>
              <c:ext xmlns:c16="http://schemas.microsoft.com/office/drawing/2014/chart" uri="{C3380CC4-5D6E-409C-BE32-E72D297353CC}">
                <c16:uniqueId val="{00000001-2808-4F43-9BF8-A7AAF216CD5A}"/>
              </c:ext>
            </c:extLst>
          </c:dPt>
          <c:dPt>
            <c:idx val="1"/>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3-2808-4F43-9BF8-A7AAF216CD5A}"/>
              </c:ext>
            </c:extLst>
          </c:dPt>
          <c:dLbls>
            <c:dLbl>
              <c:idx val="0"/>
              <c:layout>
                <c:manualLayout>
                  <c:x val="0.13522012817772996"/>
                  <c:y val="-0.38132502350532893"/>
                </c:manualLayout>
              </c:layout>
              <c:showLegendKey val="0"/>
              <c:showVal val="0"/>
              <c:showCatName val="1"/>
              <c:showSerName val="0"/>
              <c:showPercent val="1"/>
              <c:showBubbleSize val="0"/>
              <c:extLst>
                <c:ext xmlns:c15="http://schemas.microsoft.com/office/drawing/2012/chart" uri="{CE6537A1-D6FC-4f65-9D91-7224C49458BB}">
                  <c15:layout>
                    <c:manualLayout>
                      <c:w val="0.23393462433825413"/>
                      <c:h val="0.28059858079033245"/>
                    </c:manualLayout>
                  </c15:layout>
                </c:ext>
                <c:ext xmlns:c16="http://schemas.microsoft.com/office/drawing/2014/chart" uri="{C3380CC4-5D6E-409C-BE32-E72D297353CC}">
                  <c16:uniqueId val="{00000001-2808-4F43-9BF8-A7AAF216CD5A}"/>
                </c:ext>
              </c:extLst>
            </c:dLbl>
            <c:dLbl>
              <c:idx val="1"/>
              <c:layout>
                <c:manualLayout>
                  <c:x val="-0.15212264419994631"/>
                  <c:y val="0.38506350412793022"/>
                </c:manualLayout>
              </c:layout>
              <c:showLegendKey val="0"/>
              <c:showVal val="0"/>
              <c:showCatName val="1"/>
              <c:showSerName val="0"/>
              <c:showPercent val="1"/>
              <c:showBubbleSize val="0"/>
              <c:extLst>
                <c:ext xmlns:c15="http://schemas.microsoft.com/office/drawing/2012/chart" uri="{CE6537A1-D6FC-4f65-9D91-7224C49458BB}">
                  <c15:layout>
                    <c:manualLayout>
                      <c:w val="0.23876391463031593"/>
                      <c:h val="0.33763631471766231"/>
                    </c:manualLayout>
                  </c15:layout>
                </c:ext>
                <c:ext xmlns:c16="http://schemas.microsoft.com/office/drawing/2014/chart" uri="{C3380CC4-5D6E-409C-BE32-E72D297353CC}">
                  <c16:uniqueId val="{00000003-2808-4F43-9BF8-A7AAF216CD5A}"/>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4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Sheet1!$A$14:$A$15</c:f>
              <c:strCache>
                <c:ptCount val="2"/>
                <c:pt idx="0">
                  <c:v>Economically Disadvantaged</c:v>
                </c:pt>
                <c:pt idx="1">
                  <c:v>Non-Economically Disadvantaged</c:v>
                </c:pt>
              </c:strCache>
            </c:strRef>
          </c:cat>
          <c:val>
            <c:numRef>
              <c:f>Sheet1!$B$14:$B$15</c:f>
              <c:numCache>
                <c:formatCode>0%</c:formatCode>
                <c:ptCount val="2"/>
                <c:pt idx="0">
                  <c:v>0.57668847983529015</c:v>
                </c:pt>
                <c:pt idx="1">
                  <c:v>0.42331152016470985</c:v>
                </c:pt>
              </c:numCache>
            </c:numRef>
          </c:val>
          <c:extLst>
            <c:ext xmlns:c16="http://schemas.microsoft.com/office/drawing/2014/chart" uri="{C3380CC4-5D6E-409C-BE32-E72D297353CC}">
              <c16:uniqueId val="{00000004-2808-4F43-9BF8-A7AAF216CD5A}"/>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No Longer Enrolled</c:v>
                </c:pt>
              </c:strCache>
            </c:strRef>
          </c:tx>
          <c:spPr>
            <a:solidFill>
              <a:schemeClr val="accent1"/>
            </a:solidFill>
            <a:ln>
              <a:noFill/>
            </a:ln>
            <a:effectLst/>
          </c:spPr>
          <c:invertIfNegative val="0"/>
          <c:cat>
            <c:strRef>
              <c:f>Sheet1!$A$2:$A$3</c:f>
              <c:strCache>
                <c:ptCount val="2"/>
                <c:pt idx="0">
                  <c:v>Economically Disadvantaged</c:v>
                </c:pt>
                <c:pt idx="1">
                  <c:v>Non-Economically Disadvantaged</c:v>
                </c:pt>
              </c:strCache>
            </c:strRef>
          </c:cat>
          <c:val>
            <c:numRef>
              <c:f>Sheet1!$B$2:$B$3</c:f>
              <c:numCache>
                <c:formatCode>0%</c:formatCode>
                <c:ptCount val="2"/>
                <c:pt idx="0">
                  <c:v>0.64</c:v>
                </c:pt>
                <c:pt idx="1">
                  <c:v>0.7</c:v>
                </c:pt>
              </c:numCache>
            </c:numRef>
          </c:val>
          <c:extLst>
            <c:ext xmlns:c16="http://schemas.microsoft.com/office/drawing/2014/chart" uri="{C3380CC4-5D6E-409C-BE32-E72D297353CC}">
              <c16:uniqueId val="{00000000-830B-41BD-9847-206347DDA626}"/>
            </c:ext>
          </c:extLst>
        </c:ser>
        <c:ser>
          <c:idx val="1"/>
          <c:order val="1"/>
          <c:tx>
            <c:strRef>
              <c:f>Sheet1!$C$1</c:f>
              <c:strCache>
                <c:ptCount val="1"/>
                <c:pt idx="0">
                  <c:v>Enrolled</c:v>
                </c:pt>
              </c:strCache>
            </c:strRef>
          </c:tx>
          <c:spPr>
            <a:solidFill>
              <a:schemeClr val="accent2"/>
            </a:solidFill>
            <a:ln>
              <a:noFill/>
            </a:ln>
            <a:effectLst/>
          </c:spPr>
          <c:invertIfNegative val="0"/>
          <c:cat>
            <c:strRef>
              <c:f>Sheet1!$A$2:$A$3</c:f>
              <c:strCache>
                <c:ptCount val="2"/>
                <c:pt idx="0">
                  <c:v>Economically Disadvantaged</c:v>
                </c:pt>
                <c:pt idx="1">
                  <c:v>Non-Economically Disadvantaged</c:v>
                </c:pt>
              </c:strCache>
            </c:strRef>
          </c:cat>
          <c:val>
            <c:numRef>
              <c:f>Sheet1!$C$2:$C$3</c:f>
              <c:numCache>
                <c:formatCode>0%</c:formatCode>
                <c:ptCount val="2"/>
                <c:pt idx="0">
                  <c:v>0.13</c:v>
                </c:pt>
                <c:pt idx="1">
                  <c:v>0.05</c:v>
                </c:pt>
              </c:numCache>
            </c:numRef>
          </c:val>
          <c:extLst>
            <c:ext xmlns:c16="http://schemas.microsoft.com/office/drawing/2014/chart" uri="{C3380CC4-5D6E-409C-BE32-E72D297353CC}">
              <c16:uniqueId val="{00000001-830B-41BD-9847-206347DDA626}"/>
            </c:ext>
          </c:extLst>
        </c:ser>
        <c:ser>
          <c:idx val="2"/>
          <c:order val="2"/>
          <c:tx>
            <c:strRef>
              <c:f>Sheet1!$D$1</c:f>
              <c:strCache>
                <c:ptCount val="1"/>
                <c:pt idx="0">
                  <c:v>Certificate</c:v>
                </c:pt>
              </c:strCache>
            </c:strRef>
          </c:tx>
          <c:spPr>
            <a:solidFill>
              <a:schemeClr val="accent3"/>
            </a:solidFill>
            <a:ln>
              <a:noFill/>
            </a:ln>
            <a:effectLst/>
          </c:spPr>
          <c:invertIfNegative val="0"/>
          <c:cat>
            <c:strRef>
              <c:f>Sheet1!$A$2:$A$3</c:f>
              <c:strCache>
                <c:ptCount val="2"/>
                <c:pt idx="0">
                  <c:v>Economically Disadvantaged</c:v>
                </c:pt>
                <c:pt idx="1">
                  <c:v>Non-Economically Disadvantaged</c:v>
                </c:pt>
              </c:strCache>
            </c:strRef>
          </c:cat>
          <c:val>
            <c:numRef>
              <c:f>Sheet1!$D$2:$D$3</c:f>
              <c:numCache>
                <c:formatCode>0%</c:formatCode>
                <c:ptCount val="2"/>
                <c:pt idx="0">
                  <c:v>0.04</c:v>
                </c:pt>
                <c:pt idx="1">
                  <c:v>0.04</c:v>
                </c:pt>
              </c:numCache>
            </c:numRef>
          </c:val>
          <c:extLst>
            <c:ext xmlns:c16="http://schemas.microsoft.com/office/drawing/2014/chart" uri="{C3380CC4-5D6E-409C-BE32-E72D297353CC}">
              <c16:uniqueId val="{00000002-830B-41BD-9847-206347DDA626}"/>
            </c:ext>
          </c:extLst>
        </c:ser>
        <c:ser>
          <c:idx val="3"/>
          <c:order val="3"/>
          <c:tx>
            <c:strRef>
              <c:f>Sheet1!$E$1</c:f>
              <c:strCache>
                <c:ptCount val="1"/>
                <c:pt idx="0">
                  <c:v>Associate Degree</c:v>
                </c:pt>
              </c:strCache>
            </c:strRef>
          </c:tx>
          <c:spPr>
            <a:solidFill>
              <a:schemeClr val="accent4"/>
            </a:solidFill>
            <a:ln>
              <a:noFill/>
            </a:ln>
            <a:effectLst/>
          </c:spPr>
          <c:invertIfNegative val="0"/>
          <c:cat>
            <c:strRef>
              <c:f>Sheet1!$A$2:$A$3</c:f>
              <c:strCache>
                <c:ptCount val="2"/>
                <c:pt idx="0">
                  <c:v>Economically Disadvantaged</c:v>
                </c:pt>
                <c:pt idx="1">
                  <c:v>Non-Economically Disadvantaged</c:v>
                </c:pt>
              </c:strCache>
            </c:strRef>
          </c:cat>
          <c:val>
            <c:numRef>
              <c:f>Sheet1!$E$2:$E$3</c:f>
              <c:numCache>
                <c:formatCode>0%</c:formatCode>
                <c:ptCount val="2"/>
                <c:pt idx="0">
                  <c:v>7.0000000000000007E-2</c:v>
                </c:pt>
                <c:pt idx="1">
                  <c:v>0.06</c:v>
                </c:pt>
              </c:numCache>
            </c:numRef>
          </c:val>
          <c:extLst>
            <c:ext xmlns:c16="http://schemas.microsoft.com/office/drawing/2014/chart" uri="{C3380CC4-5D6E-409C-BE32-E72D297353CC}">
              <c16:uniqueId val="{00000003-830B-41BD-9847-206347DDA626}"/>
            </c:ext>
          </c:extLst>
        </c:ser>
        <c:ser>
          <c:idx val="4"/>
          <c:order val="4"/>
          <c:tx>
            <c:strRef>
              <c:f>Sheet1!$F$1</c:f>
              <c:strCache>
                <c:ptCount val="1"/>
                <c:pt idx="0">
                  <c:v>Transferred</c:v>
                </c:pt>
              </c:strCache>
            </c:strRef>
          </c:tx>
          <c:spPr>
            <a:solidFill>
              <a:schemeClr val="accent5"/>
            </a:solidFill>
            <a:ln>
              <a:noFill/>
            </a:ln>
            <a:effectLst/>
          </c:spPr>
          <c:invertIfNegative val="0"/>
          <c:cat>
            <c:strRef>
              <c:f>Sheet1!$A$2:$A$3</c:f>
              <c:strCache>
                <c:ptCount val="2"/>
                <c:pt idx="0">
                  <c:v>Economically Disadvantaged</c:v>
                </c:pt>
                <c:pt idx="1">
                  <c:v>Non-Economically Disadvantaged</c:v>
                </c:pt>
              </c:strCache>
            </c:strRef>
          </c:cat>
          <c:val>
            <c:numRef>
              <c:f>Sheet1!$F$2:$F$3</c:f>
              <c:numCache>
                <c:formatCode>0%</c:formatCode>
                <c:ptCount val="2"/>
                <c:pt idx="0">
                  <c:v>0.13</c:v>
                </c:pt>
                <c:pt idx="1">
                  <c:v>0.15</c:v>
                </c:pt>
              </c:numCache>
            </c:numRef>
          </c:val>
          <c:extLst>
            <c:ext xmlns:c16="http://schemas.microsoft.com/office/drawing/2014/chart" uri="{C3380CC4-5D6E-409C-BE32-E72D297353CC}">
              <c16:uniqueId val="{00000004-830B-41BD-9847-206347DDA626}"/>
            </c:ext>
          </c:extLst>
        </c:ser>
        <c:dLbls>
          <c:showLegendKey val="0"/>
          <c:showVal val="0"/>
          <c:showCatName val="0"/>
          <c:showSerName val="0"/>
          <c:showPercent val="0"/>
          <c:showBubbleSize val="0"/>
        </c:dLbls>
        <c:gapWidth val="150"/>
        <c:overlap val="100"/>
        <c:axId val="453807128"/>
        <c:axId val="453808768"/>
      </c:barChart>
      <c:catAx>
        <c:axId val="453807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808768"/>
        <c:crosses val="autoZero"/>
        <c:auto val="1"/>
        <c:lblAlgn val="ctr"/>
        <c:lblOffset val="100"/>
        <c:noMultiLvlLbl val="0"/>
      </c:catAx>
      <c:valAx>
        <c:axId val="45380876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38071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200"/>
              <a:t>Average Number of Units for Associate Degree Earners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3-FE3C-4ECC-8C84-7811121801FE}"/>
              </c:ext>
            </c:extLst>
          </c:dPt>
          <c:dPt>
            <c:idx val="1"/>
            <c:invertIfNegative val="0"/>
            <c:bubble3D val="0"/>
            <c:spPr>
              <a:solidFill>
                <a:schemeClr val="accent1">
                  <a:lumMod val="75000"/>
                </a:schemeClr>
              </a:solidFill>
              <a:ln>
                <a:noFill/>
              </a:ln>
              <a:effectLst/>
            </c:spPr>
            <c:extLst>
              <c:ext xmlns:c16="http://schemas.microsoft.com/office/drawing/2014/chart" uri="{C3380CC4-5D6E-409C-BE32-E72D297353CC}">
                <c16:uniqueId val="{00000001-FE3C-4ECC-8C84-7811121801FE}"/>
              </c:ext>
            </c:extLst>
          </c:dPt>
          <c:dLbls>
            <c:dLbl>
              <c:idx val="0"/>
              <c:layout>
                <c:manualLayout>
                  <c:x val="0"/>
                  <c:y val="0.3597221542718431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E3C-4ECC-8C84-7811121801FE}"/>
                </c:ext>
              </c:extLst>
            </c:dLbl>
            <c:dLbl>
              <c:idx val="1"/>
              <c:layout>
                <c:manualLayout>
                  <c:x val="-8.4716564749292031E-17"/>
                  <c:y val="0.19154036785903328"/>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E3C-4ECC-8C84-7811121801FE}"/>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Sheet1!$A$6:$A$7</c:f>
              <c:strCache>
                <c:ptCount val="2"/>
                <c:pt idx="0">
                  <c:v>Economically Disadvantaged</c:v>
                </c:pt>
                <c:pt idx="1">
                  <c:v>Non-Economically Disadvantaged</c:v>
                </c:pt>
              </c:strCache>
            </c:strRef>
          </c:cat>
          <c:val>
            <c:numRef>
              <c:f>Sheet1!$B$6:$B$7</c:f>
              <c:numCache>
                <c:formatCode>General</c:formatCode>
                <c:ptCount val="2"/>
                <c:pt idx="0">
                  <c:v>96</c:v>
                </c:pt>
                <c:pt idx="1">
                  <c:v>91</c:v>
                </c:pt>
              </c:numCache>
            </c:numRef>
          </c:val>
          <c:extLst>
            <c:ext xmlns:c16="http://schemas.microsoft.com/office/drawing/2014/chart" uri="{C3380CC4-5D6E-409C-BE32-E72D297353CC}">
              <c16:uniqueId val="{00000002-FE3C-4ECC-8C84-7811121801FE}"/>
            </c:ext>
          </c:extLst>
        </c:ser>
        <c:dLbls>
          <c:showLegendKey val="0"/>
          <c:showVal val="0"/>
          <c:showCatName val="0"/>
          <c:showSerName val="0"/>
          <c:showPercent val="0"/>
          <c:showBubbleSize val="0"/>
        </c:dLbls>
        <c:gapWidth val="219"/>
        <c:overlap val="-27"/>
        <c:axId val="541362720"/>
        <c:axId val="541370592"/>
      </c:barChart>
      <c:catAx>
        <c:axId val="541362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1370592"/>
        <c:crosses val="autoZero"/>
        <c:auto val="1"/>
        <c:lblAlgn val="ctr"/>
        <c:lblOffset val="100"/>
        <c:noMultiLvlLbl val="0"/>
      </c:catAx>
      <c:valAx>
        <c:axId val="541370592"/>
        <c:scaling>
          <c:orientation val="minMax"/>
        </c:scaling>
        <c:delete val="1"/>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5413627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Living Wage Attainment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spPr>
            <a:solidFill>
              <a:schemeClr val="accent1"/>
            </a:solidFill>
            <a:ln>
              <a:noFill/>
            </a:ln>
            <a:effectLst/>
          </c:spPr>
          <c:invertIfNegative val="0"/>
          <c:dPt>
            <c:idx val="0"/>
            <c:invertIfNegative val="0"/>
            <c:bubble3D val="0"/>
            <c:spPr>
              <a:solidFill>
                <a:schemeClr val="accent2">
                  <a:lumMod val="75000"/>
                </a:schemeClr>
              </a:solidFill>
              <a:ln>
                <a:noFill/>
              </a:ln>
              <a:effectLst/>
            </c:spPr>
            <c:extLst>
              <c:ext xmlns:c16="http://schemas.microsoft.com/office/drawing/2014/chart" uri="{C3380CC4-5D6E-409C-BE32-E72D297353CC}">
                <c16:uniqueId val="{00000003-83FB-4381-8BB5-BC84232FD418}"/>
              </c:ext>
            </c:extLst>
          </c:dPt>
          <c:dPt>
            <c:idx val="1"/>
            <c:invertIfNegative val="0"/>
            <c:bubble3D val="0"/>
            <c:spPr>
              <a:solidFill>
                <a:schemeClr val="accent1">
                  <a:lumMod val="75000"/>
                </a:schemeClr>
              </a:solidFill>
              <a:ln>
                <a:noFill/>
              </a:ln>
              <a:effectLst/>
            </c:spPr>
            <c:extLst>
              <c:ext xmlns:c16="http://schemas.microsoft.com/office/drawing/2014/chart" uri="{C3380CC4-5D6E-409C-BE32-E72D297353CC}">
                <c16:uniqueId val="{00000001-83FB-4381-8BB5-BC84232FD418}"/>
              </c:ext>
            </c:extLst>
          </c:dPt>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Sheet1!$A$17:$A$18</c:f>
              <c:strCache>
                <c:ptCount val="2"/>
                <c:pt idx="0">
                  <c:v>Economically Disadvantaged</c:v>
                </c:pt>
                <c:pt idx="1">
                  <c:v>Non-Economically Disadvantaged</c:v>
                </c:pt>
              </c:strCache>
            </c:strRef>
          </c:cat>
          <c:val>
            <c:numRef>
              <c:f>Sheet1!$B$17:$B$18</c:f>
              <c:numCache>
                <c:formatCode>0%</c:formatCode>
                <c:ptCount val="2"/>
                <c:pt idx="0">
                  <c:v>0.41808844646725202</c:v>
                </c:pt>
                <c:pt idx="1">
                  <c:v>0.543851631821471</c:v>
                </c:pt>
              </c:numCache>
            </c:numRef>
          </c:val>
          <c:extLst>
            <c:ext xmlns:c16="http://schemas.microsoft.com/office/drawing/2014/chart" uri="{C3380CC4-5D6E-409C-BE32-E72D297353CC}">
              <c16:uniqueId val="{00000002-83FB-4381-8BB5-BC84232FD418}"/>
            </c:ext>
          </c:extLst>
        </c:ser>
        <c:dLbls>
          <c:showLegendKey val="0"/>
          <c:showVal val="0"/>
          <c:showCatName val="0"/>
          <c:showSerName val="0"/>
          <c:showPercent val="0"/>
          <c:showBubbleSize val="0"/>
        </c:dLbls>
        <c:gapWidth val="150"/>
        <c:overlap val="100"/>
        <c:axId val="456433528"/>
        <c:axId val="456434512"/>
      </c:barChart>
      <c:catAx>
        <c:axId val="456433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6434512"/>
        <c:crosses val="autoZero"/>
        <c:auto val="1"/>
        <c:lblAlgn val="ctr"/>
        <c:lblOffset val="100"/>
        <c:noMultiLvlLbl val="0"/>
      </c:catAx>
      <c:valAx>
        <c:axId val="456434512"/>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564335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Living Wage Attainment</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Sheet1!$A$22:$A$26</c:f>
              <c:strCache>
                <c:ptCount val="5"/>
                <c:pt idx="0">
                  <c:v>No Longer Enrolled</c:v>
                </c:pt>
                <c:pt idx="1">
                  <c:v>Enrolled</c:v>
                </c:pt>
                <c:pt idx="2">
                  <c:v>Certificate-Earners</c:v>
                </c:pt>
                <c:pt idx="3">
                  <c:v>Associate Degree-Earners</c:v>
                </c:pt>
                <c:pt idx="4">
                  <c:v>Transfer Students</c:v>
                </c:pt>
              </c:strCache>
            </c:strRef>
          </c:cat>
          <c:val>
            <c:numRef>
              <c:f>Sheet1!$B$22:$B$26</c:f>
              <c:numCache>
                <c:formatCode>0%</c:formatCode>
                <c:ptCount val="5"/>
                <c:pt idx="0">
                  <c:v>0.49</c:v>
                </c:pt>
                <c:pt idx="1">
                  <c:v>0.38</c:v>
                </c:pt>
                <c:pt idx="2">
                  <c:v>0.56999999999999995</c:v>
                </c:pt>
                <c:pt idx="3">
                  <c:v>0.55000000000000004</c:v>
                </c:pt>
                <c:pt idx="4">
                  <c:v>0.46</c:v>
                </c:pt>
              </c:numCache>
            </c:numRef>
          </c:val>
          <c:extLst>
            <c:ext xmlns:c16="http://schemas.microsoft.com/office/drawing/2014/chart" uri="{C3380CC4-5D6E-409C-BE32-E72D297353CC}">
              <c16:uniqueId val="{00000000-5BEF-42E5-A640-B15F1CF94021}"/>
            </c:ext>
          </c:extLst>
        </c:ser>
        <c:dLbls>
          <c:dLblPos val="inEnd"/>
          <c:showLegendKey val="0"/>
          <c:showVal val="1"/>
          <c:showCatName val="0"/>
          <c:showSerName val="0"/>
          <c:showPercent val="0"/>
          <c:showBubbleSize val="0"/>
        </c:dLbls>
        <c:gapWidth val="182"/>
        <c:axId val="576198840"/>
        <c:axId val="576203432"/>
      </c:barChart>
      <c:catAx>
        <c:axId val="5761988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6203432"/>
        <c:crosses val="autoZero"/>
        <c:auto val="1"/>
        <c:lblAlgn val="ctr"/>
        <c:lblOffset val="100"/>
        <c:noMultiLvlLbl val="0"/>
      </c:catAx>
      <c:valAx>
        <c:axId val="57620343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761988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0.62599</cdr:x>
      <cdr:y>0.03988</cdr:y>
    </cdr:from>
    <cdr:to>
      <cdr:x>0.63549</cdr:x>
      <cdr:y>0.23593</cdr:y>
    </cdr:to>
    <cdr:sp macro="" textlink="">
      <cdr:nvSpPr>
        <cdr:cNvPr id="2" name="Left Brace 1">
          <a:extLst xmlns:a="http://schemas.openxmlformats.org/drawingml/2006/main">
            <a:ext uri="{FF2B5EF4-FFF2-40B4-BE49-F238E27FC236}">
              <a16:creationId xmlns:a16="http://schemas.microsoft.com/office/drawing/2014/main" id="{08421385-9F24-4743-8812-A07003497E4B}"/>
            </a:ext>
          </a:extLst>
        </cdr:cNvPr>
        <cdr:cNvSpPr/>
      </cdr:nvSpPr>
      <cdr:spPr>
        <a:xfrm xmlns:a="http://schemas.openxmlformats.org/drawingml/2006/main">
          <a:off x="3012867" y="167156"/>
          <a:ext cx="45719" cy="821800"/>
        </a:xfrm>
        <a:prstGeom xmlns:a="http://schemas.openxmlformats.org/drawingml/2006/main" prst="leftBrac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0.53314</cdr:x>
      <cdr:y>0.1114</cdr:y>
    </cdr:from>
    <cdr:to>
      <cdr:x>0.63697</cdr:x>
      <cdr:y>0.18483</cdr:y>
    </cdr:to>
    <cdr:sp macro="" textlink="">
      <cdr:nvSpPr>
        <cdr:cNvPr id="3" name="TextBox 4">
          <a:extLst xmlns:a="http://schemas.openxmlformats.org/drawingml/2006/main">
            <a:ext uri="{FF2B5EF4-FFF2-40B4-BE49-F238E27FC236}">
              <a16:creationId xmlns:a16="http://schemas.microsoft.com/office/drawing/2014/main" id="{1EEF5457-8863-444C-9DC3-7C2AF638668E}"/>
            </a:ext>
          </a:extLst>
        </cdr:cNvPr>
        <cdr:cNvSpPr txBox="1"/>
      </cdr:nvSpPr>
      <cdr:spPr>
        <a:xfrm xmlns:a="http://schemas.openxmlformats.org/drawingml/2006/main">
          <a:off x="2565974" y="466970"/>
          <a:ext cx="499731"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b="1" dirty="0">
              <a:solidFill>
                <a:schemeClr val="accent1">
                  <a:lumMod val="75000"/>
                </a:schemeClr>
              </a:solidFill>
            </a:rPr>
            <a:t>25%</a:t>
          </a:r>
        </a:p>
      </cdr:txBody>
    </cdr:sp>
  </cdr:relSizeAnchor>
  <cdr:relSizeAnchor xmlns:cdr="http://schemas.openxmlformats.org/drawingml/2006/chartDrawing">
    <cdr:from>
      <cdr:x>0.25758</cdr:x>
      <cdr:y>0.23593</cdr:y>
    </cdr:from>
    <cdr:to>
      <cdr:x>0.36141</cdr:x>
      <cdr:y>0.30936</cdr:y>
    </cdr:to>
    <cdr:sp macro="" textlink="">
      <cdr:nvSpPr>
        <cdr:cNvPr id="4" name="TextBox 4">
          <a:extLst xmlns:a="http://schemas.openxmlformats.org/drawingml/2006/main">
            <a:ext uri="{FF2B5EF4-FFF2-40B4-BE49-F238E27FC236}">
              <a16:creationId xmlns:a16="http://schemas.microsoft.com/office/drawing/2014/main" id="{1EEF5457-8863-444C-9DC3-7C2AF638668E}"/>
            </a:ext>
          </a:extLst>
        </cdr:cNvPr>
        <cdr:cNvSpPr txBox="1"/>
      </cdr:nvSpPr>
      <cdr:spPr>
        <a:xfrm xmlns:a="http://schemas.openxmlformats.org/drawingml/2006/main">
          <a:off x="1239699" y="988955"/>
          <a:ext cx="499731"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1400" b="1" dirty="0">
              <a:solidFill>
                <a:schemeClr val="bg1"/>
              </a:solidFill>
            </a:rPr>
            <a:t>13%</a:t>
          </a:r>
        </a:p>
      </cdr:txBody>
    </cdr:sp>
  </cdr:relSizeAnchor>
  <cdr:relSizeAnchor xmlns:cdr="http://schemas.openxmlformats.org/drawingml/2006/chartDrawing">
    <cdr:from>
      <cdr:x>0.7188</cdr:x>
      <cdr:y>0.21818</cdr:y>
    </cdr:from>
    <cdr:to>
      <cdr:x>0.82263</cdr:x>
      <cdr:y>0.2916</cdr:y>
    </cdr:to>
    <cdr:sp macro="" textlink="">
      <cdr:nvSpPr>
        <cdr:cNvPr id="5" name="TextBox 4">
          <a:extLst xmlns:a="http://schemas.openxmlformats.org/drawingml/2006/main">
            <a:ext uri="{FF2B5EF4-FFF2-40B4-BE49-F238E27FC236}">
              <a16:creationId xmlns:a16="http://schemas.microsoft.com/office/drawing/2014/main" id="{2BB71863-999A-496E-A226-61A2ECDEA507}"/>
            </a:ext>
          </a:extLst>
        </cdr:cNvPr>
        <cdr:cNvSpPr txBox="1"/>
      </cdr:nvSpPr>
      <cdr:spPr>
        <a:xfrm xmlns:a="http://schemas.openxmlformats.org/drawingml/2006/main">
          <a:off x="3459540" y="914527"/>
          <a:ext cx="499731"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a:solidFill>
                <a:schemeClr val="bg1"/>
              </a:solidFill>
            </a:rPr>
            <a:t>5%</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B35F90-92C3-4CAD-B4C8-FE20106F22C7}" type="datetimeFigureOut">
              <a:rPr lang="en-US" smtClean="0"/>
              <a:t>2/20/2018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507968-A9BE-4774-9625-50467BBC2DCF}" type="slidenum">
              <a:rPr lang="en-US" smtClean="0"/>
              <a:t>‹#›</a:t>
            </a:fld>
            <a:endParaRPr lang="en-US"/>
          </a:p>
        </p:txBody>
      </p:sp>
    </p:spTree>
    <p:extLst>
      <p:ext uri="{BB962C8B-B14F-4D97-AF65-F5344CB8AC3E}">
        <p14:creationId xmlns:p14="http://schemas.microsoft.com/office/powerpoint/2010/main" val="162934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B0BCCA-86EB-43A5-859F-C223A0BDF3D6}"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250688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B0BCCA-86EB-43A5-859F-C223A0BDF3D6}"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1575693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B0BCCA-86EB-43A5-859F-C223A0BDF3D6}"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35443637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Chart &amp; Title - Horizontal">
    <p:spTree>
      <p:nvGrpSpPr>
        <p:cNvPr id="1" name="Shape 612"/>
        <p:cNvGrpSpPr/>
        <p:nvPr/>
      </p:nvGrpSpPr>
      <p:grpSpPr>
        <a:xfrm>
          <a:off x="0" y="0"/>
          <a:ext cx="0" cy="0"/>
          <a:chOff x="0" y="0"/>
          <a:chExt cx="0" cy="0"/>
        </a:xfrm>
      </p:grpSpPr>
      <p:sp>
        <p:nvSpPr>
          <p:cNvPr id="613" name="Shape 613"/>
          <p:cNvSpPr txBox="1">
            <a:spLocks noGrp="1"/>
          </p:cNvSpPr>
          <p:nvPr>
            <p:ph type="title"/>
          </p:nvPr>
        </p:nvSpPr>
        <p:spPr>
          <a:xfrm>
            <a:off x="566604" y="755654"/>
            <a:ext cx="11102400" cy="1437898"/>
          </a:xfrm>
          <a:prstGeom prst="rect">
            <a:avLst/>
          </a:prstGeom>
          <a:noFill/>
          <a:ln>
            <a:noFill/>
          </a:ln>
        </p:spPr>
        <p:txBody>
          <a:bodyPr spcFirstLastPara="1" wrap="square" lIns="91425" tIns="91425" rIns="91425" bIns="91425" anchor="t" anchorCtr="0"/>
          <a:lstStyle>
            <a:lvl1pPr marR="0" lvl="0" algn="l" rtl="0">
              <a:lnSpc>
                <a:spcPct val="90000"/>
              </a:lnSpc>
              <a:spcBef>
                <a:spcPts val="0"/>
              </a:spcBef>
              <a:spcAft>
                <a:spcPts val="0"/>
              </a:spcAft>
              <a:buClr>
                <a:schemeClr val="dk1"/>
              </a:buClr>
              <a:buSzPts val="1800"/>
              <a:buFont typeface="Arial"/>
              <a:buNone/>
              <a:defRPr sz="2250" b="1" i="0" u="none" strike="noStrike"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dirty="0"/>
          </a:p>
        </p:txBody>
      </p:sp>
      <p:sp>
        <p:nvSpPr>
          <p:cNvPr id="614" name="Shape 614"/>
          <p:cNvSpPr>
            <a:spLocks noGrp="1"/>
          </p:cNvSpPr>
          <p:nvPr>
            <p:ph type="chart" idx="2"/>
          </p:nvPr>
        </p:nvSpPr>
        <p:spPr>
          <a:xfrm>
            <a:off x="566604" y="1475111"/>
            <a:ext cx="11102800" cy="4991100"/>
          </a:xfrm>
          <a:prstGeom prst="rect">
            <a:avLst/>
          </a:prstGeom>
          <a:noFill/>
          <a:ln>
            <a:noFill/>
          </a:ln>
        </p:spPr>
        <p:txBody>
          <a:bodyPr spcFirstLastPara="1" wrap="square" lIns="91425" tIns="91425" rIns="91425" bIns="91425" anchor="t" anchorCtr="0"/>
          <a:lstStyle>
            <a:lvl1pPr marR="0" lvl="0" algn="l" rtl="0">
              <a:lnSpc>
                <a:spcPct val="90000"/>
              </a:lnSpc>
              <a:spcBef>
                <a:spcPts val="1000"/>
              </a:spcBef>
              <a:spcAft>
                <a:spcPts val="0"/>
              </a:spcAft>
              <a:buClr>
                <a:srgbClr val="30A2B6"/>
              </a:buClr>
              <a:buSzPts val="2800"/>
              <a:buFont typeface="Arial"/>
              <a:buChar char="•"/>
              <a:defRPr sz="28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R="0" lvl="2"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R="0" lvl="3"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R="0" lvl="4"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15" name="Shape 615"/>
          <p:cNvSpPr txBox="1">
            <a:spLocks noGrp="1"/>
          </p:cNvSpPr>
          <p:nvPr>
            <p:ph type="body" idx="1"/>
          </p:nvPr>
        </p:nvSpPr>
        <p:spPr>
          <a:xfrm>
            <a:off x="566604" y="6493238"/>
            <a:ext cx="11102400" cy="364800"/>
          </a:xfrm>
          <a:prstGeom prst="rect">
            <a:avLst/>
          </a:prstGeom>
          <a:noFill/>
          <a:ln>
            <a:noFill/>
          </a:ln>
        </p:spPr>
        <p:txBody>
          <a:bodyPr spcFirstLastPara="1" wrap="square" lIns="91425" tIns="91425" rIns="91425" bIns="91425" anchor="t" anchorCtr="0"/>
          <a:lstStyle>
            <a:lvl1pPr marL="0" marR="0" lvl="0" indent="0" algn="l" rtl="0">
              <a:lnSpc>
                <a:spcPct val="90000"/>
              </a:lnSpc>
              <a:spcBef>
                <a:spcPts val="1000"/>
              </a:spcBef>
              <a:spcAft>
                <a:spcPts val="0"/>
              </a:spcAft>
              <a:buClr>
                <a:srgbClr val="30A2B6"/>
              </a:buClr>
              <a:buSzPts val="1000"/>
              <a:buFont typeface="Arial"/>
              <a:buNone/>
              <a:defRPr sz="1000" b="0" i="0" u="none" strike="noStrike" cap="none">
                <a:solidFill>
                  <a:schemeClr val="dk1"/>
                </a:solidFill>
                <a:latin typeface="Arial"/>
                <a:ea typeface="Arial"/>
                <a:cs typeface="Arial"/>
                <a:sym typeface="Arial"/>
              </a:defRPr>
            </a:lvl1pPr>
            <a:lvl2pPr marL="914353" marR="0" lvl="1" indent="-228588"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2pPr>
            <a:lvl3pPr marL="1371530" marR="0" lvl="2" indent="-228588"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706" marR="0" lvl="3" indent="-228588"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4pPr>
            <a:lvl5pPr marL="2285883" marR="0" lvl="4" indent="-228588"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5pPr>
            <a:lvl6pPr marL="2743060" marR="0" lvl="5" indent="-342882"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236" marR="0" lvl="6" indent="-342882"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413" marR="0" lvl="7" indent="-342882"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590" marR="0" lvl="8" indent="-342882"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3850808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B0BCCA-86EB-43A5-859F-C223A0BDF3D6}"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3347906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0BCCA-86EB-43A5-859F-C223A0BDF3D6}" type="datetimeFigureOut">
              <a:rPr lang="en-US" smtClean="0"/>
              <a:t>2/20/2018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1383015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B0BCCA-86EB-43A5-859F-C223A0BDF3D6}"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3963457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B0BCCA-86EB-43A5-859F-C223A0BDF3D6}" type="datetimeFigureOut">
              <a:rPr lang="en-US" smtClean="0"/>
              <a:t>2/20/2018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834655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B0BCCA-86EB-43A5-859F-C223A0BDF3D6}" type="datetimeFigureOut">
              <a:rPr lang="en-US" smtClean="0"/>
              <a:t>2/20/2018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4284007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0BCCA-86EB-43A5-859F-C223A0BDF3D6}" type="datetimeFigureOut">
              <a:rPr lang="en-US" smtClean="0"/>
              <a:t>2/20/2018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90669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B0BCCA-86EB-43A5-859F-C223A0BDF3D6}"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225742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4B0BCCA-86EB-43A5-859F-C223A0BDF3D6}" type="datetimeFigureOut">
              <a:rPr lang="en-US" smtClean="0"/>
              <a:t>2/20/2018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61B79-1917-4385-8061-3AE89F95C733}" type="slidenum">
              <a:rPr lang="en-US" smtClean="0"/>
              <a:t>‹#›</a:t>
            </a:fld>
            <a:endParaRPr lang="en-US"/>
          </a:p>
        </p:txBody>
      </p:sp>
    </p:spTree>
    <p:extLst>
      <p:ext uri="{BB962C8B-B14F-4D97-AF65-F5344CB8AC3E}">
        <p14:creationId xmlns:p14="http://schemas.microsoft.com/office/powerpoint/2010/main" val="63719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0BCCA-86EB-43A5-859F-C223A0BDF3D6}" type="datetimeFigureOut">
              <a:rPr lang="en-US" smtClean="0"/>
              <a:t>2/20/2018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61B79-1917-4385-8061-3AE89F95C733}" type="slidenum">
              <a:rPr lang="en-US" smtClean="0"/>
              <a:t>‹#›</a:t>
            </a:fld>
            <a:endParaRPr lang="en-US"/>
          </a:p>
        </p:txBody>
      </p:sp>
    </p:spTree>
    <p:extLst>
      <p:ext uri="{BB962C8B-B14F-4D97-AF65-F5344CB8AC3E}">
        <p14:creationId xmlns:p14="http://schemas.microsoft.com/office/powerpoint/2010/main" val="77308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insidehighered.com/news/2016/10/12/stackable-credential-pathways-can-lead-short-term-certificates-questionable-valu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hyperlink" Target="https://www.nerdwallet.com/blog/loans/student-loans/pell-grant-lifetime-maximu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64021"/>
            <a:ext cx="9144000" cy="2387600"/>
          </a:xfrm>
        </p:spPr>
        <p:txBody>
          <a:bodyPr>
            <a:normAutofit fontScale="90000"/>
          </a:bodyPr>
          <a:lstStyle/>
          <a:p>
            <a:r>
              <a:rPr lang="en-US" sz="4800" b="1" dirty="0">
                <a:solidFill>
                  <a:schemeClr val="accent1"/>
                </a:solidFill>
                <a:latin typeface="Cambria" panose="02040503050406030204" pitchFamily="18" charset="0"/>
              </a:rPr>
              <a:t>Why Early Planning Matters:</a:t>
            </a:r>
            <a:br>
              <a:rPr lang="en-US" sz="4800" b="1" dirty="0">
                <a:solidFill>
                  <a:schemeClr val="accent1"/>
                </a:solidFill>
                <a:latin typeface="Cambria" panose="02040503050406030204" pitchFamily="18" charset="0"/>
              </a:rPr>
            </a:br>
            <a:r>
              <a:rPr lang="en-US" sz="4800" b="1" dirty="0">
                <a:solidFill>
                  <a:schemeClr val="accent1"/>
                </a:solidFill>
                <a:latin typeface="Cambria" panose="02040503050406030204" pitchFamily="18" charset="0"/>
              </a:rPr>
              <a:t>Lessons Learned from Mapping Pathways to Educational and Economic Goals</a:t>
            </a:r>
          </a:p>
        </p:txBody>
      </p:sp>
      <p:sp>
        <p:nvSpPr>
          <p:cNvPr id="3" name="Subtitle 2"/>
          <p:cNvSpPr>
            <a:spLocks noGrp="1"/>
          </p:cNvSpPr>
          <p:nvPr>
            <p:ph type="subTitle" idx="1"/>
          </p:nvPr>
        </p:nvSpPr>
        <p:spPr>
          <a:xfrm>
            <a:off x="1524000" y="3167063"/>
            <a:ext cx="9144000" cy="1655762"/>
          </a:xfrm>
        </p:spPr>
        <p:txBody>
          <a:bodyPr/>
          <a:lstStyle/>
          <a:p>
            <a:endParaRPr lang="en-US" dirty="0"/>
          </a:p>
          <a:p>
            <a:r>
              <a:rPr lang="en-US" dirty="0">
                <a:latin typeface="Cambria" panose="02040503050406030204" pitchFamily="18" charset="0"/>
              </a:rPr>
              <a:t>Kathy Booth</a:t>
            </a:r>
          </a:p>
          <a:p>
            <a:r>
              <a:rPr lang="en-US" dirty="0">
                <a:latin typeface="Cambria" panose="02040503050406030204" pitchFamily="18" charset="0"/>
              </a:rPr>
              <a:t>March 26, 2018</a:t>
            </a:r>
          </a:p>
        </p:txBody>
      </p:sp>
      <p:sp>
        <p:nvSpPr>
          <p:cNvPr id="4" name="TextBox 3"/>
          <p:cNvSpPr txBox="1"/>
          <p:nvPr/>
        </p:nvSpPr>
        <p:spPr>
          <a:xfrm>
            <a:off x="0" y="5332535"/>
            <a:ext cx="12192000" cy="584775"/>
          </a:xfrm>
          <a:prstGeom prst="rect">
            <a:avLst/>
          </a:prstGeom>
          <a:noFill/>
        </p:spPr>
        <p:txBody>
          <a:bodyPr wrap="square" rtlCol="0">
            <a:spAutoFit/>
          </a:bodyPr>
          <a:lstStyle/>
          <a:p>
            <a:pPr algn="ctr"/>
            <a:r>
              <a:rPr lang="en-US" sz="3200" i="1" dirty="0"/>
              <a:t>Download this presentation: bit.ly/</a:t>
            </a:r>
            <a:r>
              <a:rPr lang="en-US" sz="3200" i="1" dirty="0" err="1"/>
              <a:t>gfsf</a:t>
            </a:r>
            <a:r>
              <a:rPr lang="en-US" sz="3200" i="1" dirty="0"/>
              <a:t>-equity</a:t>
            </a:r>
          </a:p>
        </p:txBody>
      </p:sp>
    </p:spTree>
    <p:extLst>
      <p:ext uri="{BB962C8B-B14F-4D97-AF65-F5344CB8AC3E}">
        <p14:creationId xmlns:p14="http://schemas.microsoft.com/office/powerpoint/2010/main" val="362763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latin typeface="Cambria" panose="02040503050406030204" pitchFamily="18" charset="0"/>
                <a:ea typeface="+mn-ea"/>
                <a:cs typeface="+mn-cs"/>
              </a:rPr>
              <a:t>Economically disadvantaged students earn less</a:t>
            </a:r>
          </a:p>
        </p:txBody>
      </p:sp>
      <p:sp>
        <p:nvSpPr>
          <p:cNvPr id="3" name="Content Placeholder 2"/>
          <p:cNvSpPr>
            <a:spLocks noGrp="1"/>
          </p:cNvSpPr>
          <p:nvPr>
            <p:ph idx="1"/>
          </p:nvPr>
        </p:nvSpPr>
        <p:spPr>
          <a:xfrm>
            <a:off x="935781" y="2649731"/>
            <a:ext cx="5724511" cy="3517836"/>
          </a:xfrm>
        </p:spPr>
        <p:txBody>
          <a:bodyPr>
            <a:noAutofit/>
          </a:bodyPr>
          <a:lstStyle/>
          <a:p>
            <a:pPr marL="0" indent="0">
              <a:buNone/>
            </a:pPr>
            <a:r>
              <a:rPr lang="en-US" dirty="0">
                <a:latin typeface="Cambria" panose="02040503050406030204" pitchFamily="18" charset="0"/>
              </a:rPr>
              <a:t>Although their earnings gains are larger and they are more likely to be employed, economically disadvantaged students are much less likely to attain the regional living wage and make $5,200 less per year.</a:t>
            </a:r>
            <a:br>
              <a:rPr lang="en-US" sz="2800" dirty="0"/>
            </a:br>
            <a:endParaRPr lang="en-US" sz="2800" dirty="0"/>
          </a:p>
        </p:txBody>
      </p:sp>
      <p:graphicFrame>
        <p:nvGraphicFramePr>
          <p:cNvPr id="7" name="Chart 6">
            <a:extLst>
              <a:ext uri="{FF2B5EF4-FFF2-40B4-BE49-F238E27FC236}">
                <a16:creationId xmlns:a16="http://schemas.microsoft.com/office/drawing/2014/main" id="{B1357CF7-55FC-415B-9626-166F226456F9}"/>
              </a:ext>
            </a:extLst>
          </p:cNvPr>
          <p:cNvGraphicFramePr>
            <a:graphicFrameLocks/>
          </p:cNvGraphicFramePr>
          <p:nvPr>
            <p:extLst>
              <p:ext uri="{D42A27DB-BD31-4B8C-83A1-F6EECF244321}">
                <p14:modId xmlns:p14="http://schemas.microsoft.com/office/powerpoint/2010/main" val="458065799"/>
              </p:ext>
            </p:extLst>
          </p:nvPr>
        </p:nvGraphicFramePr>
        <p:xfrm>
          <a:off x="6755218" y="2376375"/>
          <a:ext cx="5025655" cy="355659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6374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latin typeface="Cambria" panose="02040503050406030204" pitchFamily="18" charset="0"/>
                <a:ea typeface="+mn-ea"/>
                <a:cs typeface="+mn-cs"/>
              </a:rPr>
              <a:t>Students are rational actors</a:t>
            </a:r>
          </a:p>
        </p:txBody>
      </p:sp>
      <p:graphicFrame>
        <p:nvGraphicFramePr>
          <p:cNvPr id="5" name="Content Placeholder 4">
            <a:extLst>
              <a:ext uri="{FF2B5EF4-FFF2-40B4-BE49-F238E27FC236}">
                <a16:creationId xmlns:a16="http://schemas.microsoft.com/office/drawing/2014/main" id="{3C5D6464-D39B-4BA9-A85D-3843454A57C5}"/>
              </a:ext>
            </a:extLst>
          </p:cNvPr>
          <p:cNvGraphicFramePr>
            <a:graphicFrameLocks noGrp="1"/>
          </p:cNvGraphicFramePr>
          <p:nvPr>
            <p:ph idx="1"/>
            <p:extLst>
              <p:ext uri="{D42A27DB-BD31-4B8C-83A1-F6EECF244321}">
                <p14:modId xmlns:p14="http://schemas.microsoft.com/office/powerpoint/2010/main" val="758721891"/>
              </p:ext>
            </p:extLst>
          </p:nvPr>
        </p:nvGraphicFramePr>
        <p:xfrm>
          <a:off x="838200" y="3387725"/>
          <a:ext cx="10515600" cy="246888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91386989"/>
                    </a:ext>
                  </a:extLst>
                </a:gridCol>
                <a:gridCol w="2103120">
                  <a:extLst>
                    <a:ext uri="{9D8B030D-6E8A-4147-A177-3AD203B41FA5}">
                      <a16:colId xmlns:a16="http://schemas.microsoft.com/office/drawing/2014/main" val="1407609520"/>
                    </a:ext>
                  </a:extLst>
                </a:gridCol>
                <a:gridCol w="2103120">
                  <a:extLst>
                    <a:ext uri="{9D8B030D-6E8A-4147-A177-3AD203B41FA5}">
                      <a16:colId xmlns:a16="http://schemas.microsoft.com/office/drawing/2014/main" val="404824227"/>
                    </a:ext>
                  </a:extLst>
                </a:gridCol>
                <a:gridCol w="2103120">
                  <a:extLst>
                    <a:ext uri="{9D8B030D-6E8A-4147-A177-3AD203B41FA5}">
                      <a16:colId xmlns:a16="http://schemas.microsoft.com/office/drawing/2014/main" val="1864056583"/>
                    </a:ext>
                  </a:extLst>
                </a:gridCol>
                <a:gridCol w="2103120">
                  <a:extLst>
                    <a:ext uri="{9D8B030D-6E8A-4147-A177-3AD203B41FA5}">
                      <a16:colId xmlns:a16="http://schemas.microsoft.com/office/drawing/2014/main" val="1196554668"/>
                    </a:ext>
                  </a:extLst>
                </a:gridCol>
              </a:tblGrid>
              <a:tr h="370840">
                <a:tc>
                  <a:txBody>
                    <a:bodyPr/>
                    <a:lstStyle/>
                    <a:p>
                      <a:r>
                        <a:rPr lang="en-US" sz="2400" dirty="0"/>
                        <a:t>Program</a:t>
                      </a:r>
                    </a:p>
                  </a:txBody>
                  <a:tcPr/>
                </a:tc>
                <a:tc>
                  <a:txBody>
                    <a:bodyPr/>
                    <a:lstStyle/>
                    <a:p>
                      <a:r>
                        <a:rPr lang="en-US" sz="2400" dirty="0"/>
                        <a:t>Highest Award</a:t>
                      </a:r>
                    </a:p>
                  </a:txBody>
                  <a:tcPr/>
                </a:tc>
                <a:tc>
                  <a:txBody>
                    <a:bodyPr/>
                    <a:lstStyle/>
                    <a:p>
                      <a:r>
                        <a:rPr lang="en-US" sz="2400" dirty="0"/>
                        <a:t>Earnings Gains</a:t>
                      </a:r>
                    </a:p>
                  </a:txBody>
                  <a:tcPr/>
                </a:tc>
                <a:tc>
                  <a:txBody>
                    <a:bodyPr/>
                    <a:lstStyle/>
                    <a:p>
                      <a:r>
                        <a:rPr lang="en-US" sz="2400" dirty="0"/>
                        <a:t>Median Earnings</a:t>
                      </a:r>
                    </a:p>
                  </a:txBody>
                  <a:tcPr/>
                </a:tc>
                <a:tc>
                  <a:txBody>
                    <a:bodyPr/>
                    <a:lstStyle/>
                    <a:p>
                      <a:r>
                        <a:rPr lang="en-US" sz="2400" dirty="0"/>
                        <a:t>Living Wage</a:t>
                      </a:r>
                    </a:p>
                  </a:txBody>
                  <a:tcPr/>
                </a:tc>
                <a:extLst>
                  <a:ext uri="{0D108BD9-81ED-4DB2-BD59-A6C34878D82A}">
                    <a16:rowId xmlns:a16="http://schemas.microsoft.com/office/drawing/2014/main" val="3143475032"/>
                  </a:ext>
                </a:extLst>
              </a:tr>
              <a:tr h="370840">
                <a:tc>
                  <a:txBody>
                    <a:bodyPr/>
                    <a:lstStyle/>
                    <a:p>
                      <a:r>
                        <a:rPr lang="en-US" sz="2400" dirty="0"/>
                        <a:t>Construction Crafts</a:t>
                      </a:r>
                    </a:p>
                  </a:txBody>
                  <a:tcPr/>
                </a:tc>
                <a:tc>
                  <a:txBody>
                    <a:bodyPr/>
                    <a:lstStyle/>
                    <a:p>
                      <a:r>
                        <a:rPr lang="en-US" sz="2400" dirty="0"/>
                        <a:t>Certificate</a:t>
                      </a:r>
                    </a:p>
                  </a:txBody>
                  <a:tcPr/>
                </a:tc>
                <a:tc>
                  <a:txBody>
                    <a:bodyPr/>
                    <a:lstStyle/>
                    <a:p>
                      <a:r>
                        <a:rPr lang="en-US" sz="2400" dirty="0"/>
                        <a:t>265%</a:t>
                      </a:r>
                    </a:p>
                  </a:txBody>
                  <a:tcPr/>
                </a:tc>
                <a:tc>
                  <a:txBody>
                    <a:bodyPr/>
                    <a:lstStyle/>
                    <a:p>
                      <a:r>
                        <a:rPr lang="en-US" sz="2400" dirty="0"/>
                        <a:t>$39,000</a:t>
                      </a:r>
                    </a:p>
                  </a:txBody>
                  <a:tcPr/>
                </a:tc>
                <a:tc>
                  <a:txBody>
                    <a:bodyPr/>
                    <a:lstStyle/>
                    <a:p>
                      <a:r>
                        <a:rPr lang="en-US" sz="2400" dirty="0"/>
                        <a:t>71%</a:t>
                      </a:r>
                    </a:p>
                  </a:txBody>
                  <a:tcPr/>
                </a:tc>
                <a:extLst>
                  <a:ext uri="{0D108BD9-81ED-4DB2-BD59-A6C34878D82A}">
                    <a16:rowId xmlns:a16="http://schemas.microsoft.com/office/drawing/2014/main" val="1607955547"/>
                  </a:ext>
                </a:extLst>
              </a:tr>
              <a:tr h="370840">
                <a:tc>
                  <a:txBody>
                    <a:bodyPr/>
                    <a:lstStyle/>
                    <a:p>
                      <a:r>
                        <a:rPr lang="en-US" sz="2400" dirty="0"/>
                        <a:t>Science &amp; Math</a:t>
                      </a:r>
                    </a:p>
                  </a:txBody>
                  <a:tcPr/>
                </a:tc>
                <a:tc>
                  <a:txBody>
                    <a:bodyPr/>
                    <a:lstStyle/>
                    <a:p>
                      <a:r>
                        <a:rPr lang="en-US" sz="2400" dirty="0"/>
                        <a:t>Associate Degree</a:t>
                      </a:r>
                    </a:p>
                  </a:txBody>
                  <a:tcPr/>
                </a:tc>
                <a:tc>
                  <a:txBody>
                    <a:bodyPr/>
                    <a:lstStyle/>
                    <a:p>
                      <a:r>
                        <a:rPr lang="en-US" sz="2400" dirty="0"/>
                        <a:t>184%</a:t>
                      </a:r>
                    </a:p>
                  </a:txBody>
                  <a:tcPr/>
                </a:tc>
                <a:tc>
                  <a:txBody>
                    <a:bodyPr/>
                    <a:lstStyle/>
                    <a:p>
                      <a:r>
                        <a:rPr lang="en-US" sz="2400" dirty="0"/>
                        <a:t>$21,000</a:t>
                      </a:r>
                    </a:p>
                  </a:txBody>
                  <a:tcPr/>
                </a:tc>
                <a:tc>
                  <a:txBody>
                    <a:bodyPr/>
                    <a:lstStyle/>
                    <a:p>
                      <a:r>
                        <a:rPr lang="en-US" sz="2400" dirty="0"/>
                        <a:t>15%</a:t>
                      </a:r>
                    </a:p>
                  </a:txBody>
                  <a:tcPr/>
                </a:tc>
                <a:extLst>
                  <a:ext uri="{0D108BD9-81ED-4DB2-BD59-A6C34878D82A}">
                    <a16:rowId xmlns:a16="http://schemas.microsoft.com/office/drawing/2014/main" val="3429936607"/>
                  </a:ext>
                </a:extLst>
              </a:tr>
            </a:tbl>
          </a:graphicData>
        </a:graphic>
      </p:graphicFrame>
      <p:pic>
        <p:nvPicPr>
          <p:cNvPr id="16" name="Picture 15">
            <a:extLst>
              <a:ext uri="{FF2B5EF4-FFF2-40B4-BE49-F238E27FC236}">
                <a16:creationId xmlns:a16="http://schemas.microsoft.com/office/drawing/2014/main" id="{A0ADB08E-4711-4CA9-9124-5C206163F3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6825" y="834232"/>
            <a:ext cx="2466975" cy="1847850"/>
          </a:xfrm>
          <a:prstGeom prst="rect">
            <a:avLst/>
          </a:prstGeom>
        </p:spPr>
      </p:pic>
      <p:sp>
        <p:nvSpPr>
          <p:cNvPr id="17" name="Content Placeholder 2">
            <a:extLst>
              <a:ext uri="{FF2B5EF4-FFF2-40B4-BE49-F238E27FC236}">
                <a16:creationId xmlns:a16="http://schemas.microsoft.com/office/drawing/2014/main" id="{4EB0CE53-1AA2-42C7-A423-B3F7088B45FB}"/>
              </a:ext>
            </a:extLst>
          </p:cNvPr>
          <p:cNvSpPr txBox="1">
            <a:spLocks/>
          </p:cNvSpPr>
          <p:nvPr/>
        </p:nvSpPr>
        <p:spPr>
          <a:xfrm>
            <a:off x="838200" y="1690688"/>
            <a:ext cx="7524750" cy="141392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latin typeface="Cambria" panose="02040503050406030204" pitchFamily="18" charset="0"/>
              </a:rPr>
              <a:t>A student interested in engineering could follow two very different paths at community college.</a:t>
            </a:r>
            <a:br>
              <a:rPr lang="en-US" dirty="0"/>
            </a:br>
            <a:endParaRPr lang="en-US" dirty="0"/>
          </a:p>
        </p:txBody>
      </p:sp>
    </p:spTree>
    <p:extLst>
      <p:ext uri="{BB962C8B-B14F-4D97-AF65-F5344CB8AC3E}">
        <p14:creationId xmlns:p14="http://schemas.microsoft.com/office/powerpoint/2010/main" val="126383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124" y="186384"/>
            <a:ext cx="10515600" cy="1325563"/>
          </a:xfrm>
        </p:spPr>
        <p:txBody>
          <a:bodyPr>
            <a:noAutofit/>
          </a:bodyPr>
          <a:lstStyle/>
          <a:p>
            <a:r>
              <a:rPr lang="en-US" sz="3600" b="1" dirty="0">
                <a:solidFill>
                  <a:schemeClr val="accent1">
                    <a:lumMod val="75000"/>
                  </a:schemeClr>
                </a:solidFill>
                <a:latin typeface="Cambria" panose="02040503050406030204" pitchFamily="18" charset="0"/>
                <a:ea typeface="+mn-ea"/>
                <a:cs typeface="+mn-cs"/>
              </a:rPr>
              <a:t>Students who earn certificates are more likely to attain a living wage (in the short term)</a:t>
            </a:r>
          </a:p>
        </p:txBody>
      </p:sp>
      <p:graphicFrame>
        <p:nvGraphicFramePr>
          <p:cNvPr id="4" name="Chart 3">
            <a:extLst>
              <a:ext uri="{FF2B5EF4-FFF2-40B4-BE49-F238E27FC236}">
                <a16:creationId xmlns:a16="http://schemas.microsoft.com/office/drawing/2014/main" id="{7B9CBD2A-9EC0-426E-A3A3-B3C04157C895}"/>
              </a:ext>
            </a:extLst>
          </p:cNvPr>
          <p:cNvGraphicFramePr>
            <a:graphicFrameLocks/>
          </p:cNvGraphicFramePr>
          <p:nvPr>
            <p:extLst>
              <p:ext uri="{D42A27DB-BD31-4B8C-83A1-F6EECF244321}">
                <p14:modId xmlns:p14="http://schemas.microsoft.com/office/powerpoint/2010/main" val="1907509472"/>
              </p:ext>
            </p:extLst>
          </p:nvPr>
        </p:nvGraphicFramePr>
        <p:xfrm>
          <a:off x="1603624" y="1759596"/>
          <a:ext cx="8610600" cy="45650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414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719562"/>
            <a:ext cx="9071343" cy="1325563"/>
          </a:xfrm>
        </p:spPr>
        <p:txBody>
          <a:bodyPr>
            <a:normAutofit fontScale="90000"/>
          </a:bodyPr>
          <a:lstStyle/>
          <a:p>
            <a:r>
              <a:rPr lang="en-US" b="1" dirty="0">
                <a:solidFill>
                  <a:schemeClr val="accent1">
                    <a:lumMod val="75000"/>
                  </a:schemeClr>
                </a:solidFill>
                <a:latin typeface="Cambria" panose="02040503050406030204" pitchFamily="18" charset="0"/>
                <a:ea typeface="+mn-ea"/>
                <a:cs typeface="+mn-cs"/>
              </a:rPr>
              <a:t>The right decision for the short term is not necessarily the best decision for the long term</a:t>
            </a:r>
          </a:p>
        </p:txBody>
      </p:sp>
      <p:sp>
        <p:nvSpPr>
          <p:cNvPr id="17" name="Content Placeholder 2">
            <a:extLst>
              <a:ext uri="{FF2B5EF4-FFF2-40B4-BE49-F238E27FC236}">
                <a16:creationId xmlns:a16="http://schemas.microsoft.com/office/drawing/2014/main" id="{4EB0CE53-1AA2-42C7-A423-B3F7088B45FB}"/>
              </a:ext>
            </a:extLst>
          </p:cNvPr>
          <p:cNvSpPr txBox="1">
            <a:spLocks/>
          </p:cNvSpPr>
          <p:nvPr/>
        </p:nvSpPr>
        <p:spPr>
          <a:xfrm>
            <a:off x="838201" y="2474856"/>
            <a:ext cx="7226029" cy="34948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dirty="0">
                <a:latin typeface="Cambria" panose="02040503050406030204" pitchFamily="18" charset="0"/>
              </a:rPr>
              <a:t>In the Bay Area, a student who goes into construction crafts and becomes a </a:t>
            </a:r>
            <a:r>
              <a:rPr lang="en-US" sz="3200" b="1" dirty="0">
                <a:solidFill>
                  <a:schemeClr val="accent1"/>
                </a:solidFill>
                <a:latin typeface="Cambria" panose="02040503050406030204" pitchFamily="18" charset="0"/>
              </a:rPr>
              <a:t>construction</a:t>
            </a:r>
            <a:r>
              <a:rPr lang="en-US" sz="3200" b="1" dirty="0">
                <a:solidFill>
                  <a:schemeClr val="accent1">
                    <a:lumMod val="75000"/>
                  </a:schemeClr>
                </a:solidFill>
                <a:latin typeface="Cambria" panose="02040503050406030204" pitchFamily="18" charset="0"/>
              </a:rPr>
              <a:t> </a:t>
            </a:r>
            <a:r>
              <a:rPr lang="en-US" sz="3200" b="1" dirty="0">
                <a:solidFill>
                  <a:schemeClr val="accent1"/>
                </a:solidFill>
                <a:latin typeface="Cambria" panose="02040503050406030204" pitchFamily="18" charset="0"/>
              </a:rPr>
              <a:t>supervisor</a:t>
            </a:r>
            <a:r>
              <a:rPr lang="en-US" sz="3200" b="1" dirty="0">
                <a:solidFill>
                  <a:schemeClr val="accent1">
                    <a:lumMod val="75000"/>
                  </a:schemeClr>
                </a:solidFill>
                <a:latin typeface="Cambria" panose="02040503050406030204" pitchFamily="18" charset="0"/>
              </a:rPr>
              <a:t> </a:t>
            </a:r>
            <a:r>
              <a:rPr lang="en-US" sz="3200" dirty="0">
                <a:latin typeface="Cambria" panose="02040503050406030204" pitchFamily="18" charset="0"/>
              </a:rPr>
              <a:t>will earn </a:t>
            </a:r>
            <a:r>
              <a:rPr lang="en-US" sz="3200" b="1" dirty="0">
                <a:solidFill>
                  <a:schemeClr val="accent1"/>
                </a:solidFill>
                <a:latin typeface="Cambria" panose="02040503050406030204" pitchFamily="18" charset="0"/>
              </a:rPr>
              <a:t>$76,000</a:t>
            </a:r>
            <a:r>
              <a:rPr lang="en-US" sz="3200" dirty="0">
                <a:latin typeface="Cambria" panose="02040503050406030204" pitchFamily="18" charset="0"/>
              </a:rPr>
              <a:t>.  But if that student went on and got a bachelor’s degree and became a </a:t>
            </a:r>
            <a:r>
              <a:rPr lang="en-US" sz="3200" b="1" dirty="0">
                <a:solidFill>
                  <a:schemeClr val="accent1"/>
                </a:solidFill>
                <a:latin typeface="Cambria" panose="02040503050406030204" pitchFamily="18" charset="0"/>
              </a:rPr>
              <a:t>natural sciences manager</a:t>
            </a:r>
            <a:r>
              <a:rPr lang="en-US" sz="3200" dirty="0">
                <a:latin typeface="Cambria" panose="02040503050406030204" pitchFamily="18" charset="0"/>
              </a:rPr>
              <a:t>, they will earn more than twice as much: </a:t>
            </a:r>
            <a:r>
              <a:rPr lang="en-US" sz="3200" b="1" dirty="0">
                <a:solidFill>
                  <a:schemeClr val="accent1"/>
                </a:solidFill>
                <a:latin typeface="Cambria" panose="02040503050406030204" pitchFamily="18" charset="0"/>
              </a:rPr>
              <a:t>$165,000</a:t>
            </a:r>
            <a:r>
              <a:rPr lang="en-US" sz="3200" dirty="0">
                <a:latin typeface="Cambria" panose="02040503050406030204" pitchFamily="18" charset="0"/>
              </a:rPr>
              <a:t>. </a:t>
            </a:r>
            <a:br>
              <a:rPr lang="en-US" dirty="0"/>
            </a:br>
            <a:endParaRPr lang="en-US" dirty="0"/>
          </a:p>
        </p:txBody>
      </p:sp>
      <p:pic>
        <p:nvPicPr>
          <p:cNvPr id="5" name="Picture 4">
            <a:extLst>
              <a:ext uri="{FF2B5EF4-FFF2-40B4-BE49-F238E27FC236}">
                <a16:creationId xmlns:a16="http://schemas.microsoft.com/office/drawing/2014/main" id="{19FC57D1-E299-4016-90D3-C765EB885C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0449" y="2917530"/>
            <a:ext cx="3417792" cy="2441280"/>
          </a:xfrm>
          <a:prstGeom prst="rect">
            <a:avLst/>
          </a:prstGeom>
        </p:spPr>
      </p:pic>
    </p:spTree>
    <p:extLst>
      <p:ext uri="{BB962C8B-B14F-4D97-AF65-F5344CB8AC3E}">
        <p14:creationId xmlns:p14="http://schemas.microsoft.com/office/powerpoint/2010/main" val="4036710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CD4D8D-3BE2-3443-9591-7D8FF983F09B}"/>
              </a:ext>
            </a:extLst>
          </p:cNvPr>
          <p:cNvSpPr>
            <a:spLocks noGrp="1"/>
          </p:cNvSpPr>
          <p:nvPr>
            <p:ph type="title"/>
          </p:nvPr>
        </p:nvSpPr>
        <p:spPr>
          <a:xfrm>
            <a:off x="1838911" y="1634276"/>
            <a:ext cx="7520306" cy="1048222"/>
          </a:xfrm>
        </p:spPr>
        <p:txBody>
          <a:bodyPr/>
          <a:lstStyle/>
          <a:p>
            <a:r>
              <a:rPr lang="en-US" dirty="0"/>
              <a:t>Returns Over Time – Female</a:t>
            </a:r>
            <a:br>
              <a:rPr lang="en-US" dirty="0"/>
            </a:br>
            <a:endParaRPr lang="en-US" dirty="0"/>
          </a:p>
        </p:txBody>
      </p:sp>
      <p:sp>
        <p:nvSpPr>
          <p:cNvPr id="8" name="Text Placeholder 7">
            <a:extLst>
              <a:ext uri="{FF2B5EF4-FFF2-40B4-BE49-F238E27FC236}">
                <a16:creationId xmlns:a16="http://schemas.microsoft.com/office/drawing/2014/main" id="{C7465C5F-F79F-A140-ACA4-07C222F30727}"/>
              </a:ext>
            </a:extLst>
          </p:cNvPr>
          <p:cNvSpPr>
            <a:spLocks noGrp="1"/>
          </p:cNvSpPr>
          <p:nvPr>
            <p:ph type="body" idx="1"/>
          </p:nvPr>
        </p:nvSpPr>
        <p:spPr>
          <a:xfrm>
            <a:off x="9275912" y="6300869"/>
            <a:ext cx="2659311" cy="357105"/>
          </a:xfrm>
        </p:spPr>
        <p:txBody>
          <a:bodyPr>
            <a:noAutofit/>
          </a:bodyPr>
          <a:lstStyle/>
          <a:p>
            <a:r>
              <a:rPr lang="en-US" sz="1050" dirty="0">
                <a:solidFill>
                  <a:prstClr val="black"/>
                </a:solidFill>
                <a:latin typeface="Arial" charset="0"/>
                <a:ea typeface="ヒラギノ角ゴ Pro W3" charset="-128"/>
              </a:rPr>
              <a:t>Source: Xu, </a:t>
            </a:r>
            <a:r>
              <a:rPr lang="en-US" sz="1050" dirty="0" err="1">
                <a:solidFill>
                  <a:prstClr val="black"/>
                </a:solidFill>
                <a:latin typeface="Arial" charset="0"/>
                <a:ea typeface="ヒラギノ角ゴ Pro W3" charset="-128"/>
              </a:rPr>
              <a:t>Jaggars</a:t>
            </a:r>
            <a:r>
              <a:rPr lang="en-US" sz="1050" dirty="0">
                <a:solidFill>
                  <a:prstClr val="black"/>
                </a:solidFill>
                <a:latin typeface="Arial" charset="0"/>
                <a:ea typeface="ヒラギノ角ゴ Pro W3" charset="-128"/>
              </a:rPr>
              <a:t>, &amp; Fletcher, 2016</a:t>
            </a:r>
          </a:p>
          <a:p>
            <a:endParaRPr lang="en-US" sz="1050" dirty="0"/>
          </a:p>
        </p:txBody>
      </p:sp>
      <p:grpSp>
        <p:nvGrpSpPr>
          <p:cNvPr id="4" name="Group 3">
            <a:extLst>
              <a:ext uri="{FF2B5EF4-FFF2-40B4-BE49-F238E27FC236}">
                <a16:creationId xmlns:a16="http://schemas.microsoft.com/office/drawing/2014/main" id="{4B58E054-7F56-46D5-8371-F4EAA90C5204}"/>
              </a:ext>
            </a:extLst>
          </p:cNvPr>
          <p:cNvGrpSpPr/>
          <p:nvPr/>
        </p:nvGrpSpPr>
        <p:grpSpPr>
          <a:xfrm>
            <a:off x="1347957" y="2283802"/>
            <a:ext cx="9144000" cy="3793331"/>
            <a:chOff x="287642" y="2244891"/>
            <a:chExt cx="9144000" cy="3793331"/>
          </a:xfrm>
        </p:grpSpPr>
        <p:pic>
          <p:nvPicPr>
            <p:cNvPr id="3" name="Picture 2"/>
            <p:cNvPicPr>
              <a:picLocks noChangeAspect="1"/>
            </p:cNvPicPr>
            <p:nvPr/>
          </p:nvPicPr>
          <p:blipFill rotWithShape="1">
            <a:blip r:embed="rId2"/>
            <a:srcRect t="24906" b="8606"/>
            <a:stretch/>
          </p:blipFill>
          <p:spPr>
            <a:xfrm>
              <a:off x="287642" y="2244891"/>
              <a:ext cx="9144000" cy="3793331"/>
            </a:xfrm>
            <a:prstGeom prst="rect">
              <a:avLst/>
            </a:prstGeom>
          </p:spPr>
        </p:pic>
        <p:sp>
          <p:nvSpPr>
            <p:cNvPr id="2" name="Rectangle 1">
              <a:extLst>
                <a:ext uri="{FF2B5EF4-FFF2-40B4-BE49-F238E27FC236}">
                  <a16:creationId xmlns:a16="http://schemas.microsoft.com/office/drawing/2014/main" id="{11FA2FA3-C9CE-470C-8BD6-C8B46A5CDEFD}"/>
                </a:ext>
              </a:extLst>
            </p:cNvPr>
            <p:cNvSpPr/>
            <p:nvPr/>
          </p:nvSpPr>
          <p:spPr>
            <a:xfrm>
              <a:off x="592562" y="3908824"/>
              <a:ext cx="6224631" cy="159390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33C3F661-6562-462C-ABFA-DB9C71BAED1E}"/>
              </a:ext>
            </a:extLst>
          </p:cNvPr>
          <p:cNvSpPr txBox="1">
            <a:spLocks/>
          </p:cNvSpPr>
          <p:nvPr/>
        </p:nvSpPr>
        <p:spPr>
          <a:xfrm>
            <a:off x="592562" y="313562"/>
            <a:ext cx="10013005" cy="1325563"/>
          </a:xfrm>
          <a:prstGeom prst="rect">
            <a:avLst/>
          </a:prstGeom>
          <a:noFill/>
          <a:ln>
            <a:noFill/>
          </a:ln>
        </p:spPr>
        <p:txBody>
          <a:bodyPr spcFirstLastPara="1" vert="horz" wrap="square" lIns="91425" tIns="91425" rIns="91425" bIns="91425" rtlCol="0" anchor="t" anchorCtr="0">
            <a:noAutofit/>
          </a:bodyPr>
          <a:lstStyle>
            <a:lvl1pPr marR="0" lvl="0" algn="l" defTabSz="914400" rtl="0" eaLnBrk="1" latinLnBrk="0" hangingPunct="1">
              <a:lnSpc>
                <a:spcPct val="90000"/>
              </a:lnSpc>
              <a:spcBef>
                <a:spcPts val="0"/>
              </a:spcBef>
              <a:spcAft>
                <a:spcPts val="0"/>
              </a:spcAft>
              <a:buClr>
                <a:schemeClr val="dk1"/>
              </a:buClr>
              <a:buSzPts val="1800"/>
              <a:buFont typeface="Arial"/>
              <a:buNone/>
              <a:defRPr sz="2250" b="1" i="0" u="none" strike="noStrike" kern="1200"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r>
              <a:rPr lang="en-US" sz="3600" dirty="0">
                <a:solidFill>
                  <a:schemeClr val="accent1">
                    <a:lumMod val="75000"/>
                  </a:schemeClr>
                </a:solidFill>
                <a:latin typeface="Cambria" panose="02040503050406030204" pitchFamily="18" charset="0"/>
                <a:ea typeface="+mn-ea"/>
                <a:cs typeface="+mn-cs"/>
              </a:rPr>
              <a:t>Students who earn certificates earn less </a:t>
            </a:r>
          </a:p>
          <a:p>
            <a:r>
              <a:rPr lang="en-US" sz="3600" dirty="0">
                <a:solidFill>
                  <a:schemeClr val="accent1">
                    <a:lumMod val="75000"/>
                  </a:schemeClr>
                </a:solidFill>
                <a:latin typeface="Cambria" panose="02040503050406030204" pitchFamily="18" charset="0"/>
                <a:ea typeface="+mn-ea"/>
                <a:cs typeface="+mn-cs"/>
              </a:rPr>
              <a:t>(in the long term)</a:t>
            </a:r>
          </a:p>
        </p:txBody>
      </p:sp>
    </p:spTree>
    <p:extLst>
      <p:ext uri="{BB962C8B-B14F-4D97-AF65-F5344CB8AC3E}">
        <p14:creationId xmlns:p14="http://schemas.microsoft.com/office/powerpoint/2010/main" val="424092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2CD4D8D-3BE2-3443-9591-7D8FF983F09B}"/>
              </a:ext>
            </a:extLst>
          </p:cNvPr>
          <p:cNvSpPr>
            <a:spLocks noGrp="1"/>
          </p:cNvSpPr>
          <p:nvPr>
            <p:ph type="title"/>
          </p:nvPr>
        </p:nvSpPr>
        <p:spPr>
          <a:xfrm>
            <a:off x="1838911" y="1634276"/>
            <a:ext cx="7520306" cy="1048222"/>
          </a:xfrm>
        </p:spPr>
        <p:txBody>
          <a:bodyPr/>
          <a:lstStyle/>
          <a:p>
            <a:r>
              <a:rPr lang="en-US" dirty="0"/>
              <a:t>Returns Over Time – Male</a:t>
            </a:r>
            <a:br>
              <a:rPr lang="en-US" dirty="0"/>
            </a:br>
            <a:endParaRPr lang="en-US" dirty="0"/>
          </a:p>
        </p:txBody>
      </p:sp>
      <p:sp>
        <p:nvSpPr>
          <p:cNvPr id="8" name="Text Placeholder 7">
            <a:extLst>
              <a:ext uri="{FF2B5EF4-FFF2-40B4-BE49-F238E27FC236}">
                <a16:creationId xmlns:a16="http://schemas.microsoft.com/office/drawing/2014/main" id="{C7465C5F-F79F-A140-ACA4-07C222F30727}"/>
              </a:ext>
            </a:extLst>
          </p:cNvPr>
          <p:cNvSpPr>
            <a:spLocks noGrp="1"/>
          </p:cNvSpPr>
          <p:nvPr>
            <p:ph type="body" idx="1"/>
          </p:nvPr>
        </p:nvSpPr>
        <p:spPr>
          <a:xfrm>
            <a:off x="9275912" y="6300869"/>
            <a:ext cx="2659311" cy="357105"/>
          </a:xfrm>
        </p:spPr>
        <p:txBody>
          <a:bodyPr>
            <a:noAutofit/>
          </a:bodyPr>
          <a:lstStyle/>
          <a:p>
            <a:r>
              <a:rPr lang="en-US" sz="1050" dirty="0">
                <a:solidFill>
                  <a:prstClr val="black"/>
                </a:solidFill>
                <a:latin typeface="Arial" charset="0"/>
                <a:ea typeface="ヒラギノ角ゴ Pro W3" charset="-128"/>
              </a:rPr>
              <a:t>Source: Xu, </a:t>
            </a:r>
            <a:r>
              <a:rPr lang="en-US" sz="1050" dirty="0" err="1">
                <a:solidFill>
                  <a:prstClr val="black"/>
                </a:solidFill>
                <a:latin typeface="Arial" charset="0"/>
                <a:ea typeface="ヒラギノ角ゴ Pro W3" charset="-128"/>
              </a:rPr>
              <a:t>Jaggars</a:t>
            </a:r>
            <a:r>
              <a:rPr lang="en-US" sz="1050" dirty="0">
                <a:solidFill>
                  <a:prstClr val="black"/>
                </a:solidFill>
                <a:latin typeface="Arial" charset="0"/>
                <a:ea typeface="ヒラギノ角ゴ Pro W3" charset="-128"/>
              </a:rPr>
              <a:t>, &amp; Fletcher, 2016</a:t>
            </a:r>
          </a:p>
          <a:p>
            <a:endParaRPr lang="en-US" sz="1050" dirty="0"/>
          </a:p>
        </p:txBody>
      </p:sp>
      <p:sp>
        <p:nvSpPr>
          <p:cNvPr id="6" name="Title 1">
            <a:extLst>
              <a:ext uri="{FF2B5EF4-FFF2-40B4-BE49-F238E27FC236}">
                <a16:creationId xmlns:a16="http://schemas.microsoft.com/office/drawing/2014/main" id="{33C3F661-6562-462C-ABFA-DB9C71BAED1E}"/>
              </a:ext>
            </a:extLst>
          </p:cNvPr>
          <p:cNvSpPr txBox="1">
            <a:spLocks/>
          </p:cNvSpPr>
          <p:nvPr/>
        </p:nvSpPr>
        <p:spPr>
          <a:xfrm>
            <a:off x="592562" y="313562"/>
            <a:ext cx="10013005" cy="1325563"/>
          </a:xfrm>
          <a:prstGeom prst="rect">
            <a:avLst/>
          </a:prstGeom>
          <a:noFill/>
          <a:ln>
            <a:noFill/>
          </a:ln>
        </p:spPr>
        <p:txBody>
          <a:bodyPr spcFirstLastPara="1" vert="horz" wrap="square" lIns="91425" tIns="91425" rIns="91425" bIns="91425" rtlCol="0" anchor="t" anchorCtr="0">
            <a:noAutofit/>
          </a:bodyPr>
          <a:lstStyle>
            <a:lvl1pPr marR="0" lvl="0" algn="l" defTabSz="914400" rtl="0" eaLnBrk="1" latinLnBrk="0" hangingPunct="1">
              <a:lnSpc>
                <a:spcPct val="90000"/>
              </a:lnSpc>
              <a:spcBef>
                <a:spcPts val="0"/>
              </a:spcBef>
              <a:spcAft>
                <a:spcPts val="0"/>
              </a:spcAft>
              <a:buClr>
                <a:schemeClr val="dk1"/>
              </a:buClr>
              <a:buSzPts val="1800"/>
              <a:buFont typeface="Arial"/>
              <a:buNone/>
              <a:defRPr sz="2250" b="1" i="0" u="none" strike="noStrike" kern="1200" cap="none">
                <a:solidFill>
                  <a:schemeClr val="dk1"/>
                </a:solidFill>
                <a:latin typeface="Arial"/>
                <a:ea typeface="Arial"/>
                <a:cs typeface="Arial"/>
                <a:sym typeface="Arial"/>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r>
              <a:rPr lang="en-US" sz="3600" dirty="0">
                <a:solidFill>
                  <a:schemeClr val="accent1">
                    <a:lumMod val="75000"/>
                  </a:schemeClr>
                </a:solidFill>
                <a:latin typeface="Cambria" panose="02040503050406030204" pitchFamily="18" charset="0"/>
                <a:ea typeface="+mn-ea"/>
                <a:cs typeface="+mn-cs"/>
              </a:rPr>
              <a:t>Students who earn certificates earn less </a:t>
            </a:r>
          </a:p>
          <a:p>
            <a:r>
              <a:rPr lang="en-US" sz="3600" dirty="0">
                <a:solidFill>
                  <a:schemeClr val="accent1">
                    <a:lumMod val="75000"/>
                  </a:schemeClr>
                </a:solidFill>
                <a:latin typeface="Cambria" panose="02040503050406030204" pitchFamily="18" charset="0"/>
                <a:ea typeface="+mn-ea"/>
                <a:cs typeface="+mn-cs"/>
              </a:rPr>
              <a:t>(in the long term)</a:t>
            </a:r>
          </a:p>
        </p:txBody>
      </p:sp>
      <p:pic>
        <p:nvPicPr>
          <p:cNvPr id="9" name="Picture 8">
            <a:extLst>
              <a:ext uri="{FF2B5EF4-FFF2-40B4-BE49-F238E27FC236}">
                <a16:creationId xmlns:a16="http://schemas.microsoft.com/office/drawing/2014/main" id="{5559634B-3623-448C-B1A9-3D763ED44230}"/>
              </a:ext>
            </a:extLst>
          </p:cNvPr>
          <p:cNvPicPr>
            <a:picLocks noChangeAspect="1"/>
          </p:cNvPicPr>
          <p:nvPr/>
        </p:nvPicPr>
        <p:blipFill rotWithShape="1">
          <a:blip r:embed="rId2"/>
          <a:srcRect t="23411" b="8050"/>
          <a:stretch/>
        </p:blipFill>
        <p:spPr>
          <a:xfrm>
            <a:off x="1374983" y="2042252"/>
            <a:ext cx="9144000" cy="3921919"/>
          </a:xfrm>
          <a:prstGeom prst="rect">
            <a:avLst/>
          </a:prstGeom>
        </p:spPr>
      </p:pic>
      <p:sp>
        <p:nvSpPr>
          <p:cNvPr id="10" name="Rectangle 9">
            <a:extLst>
              <a:ext uri="{FF2B5EF4-FFF2-40B4-BE49-F238E27FC236}">
                <a16:creationId xmlns:a16="http://schemas.microsoft.com/office/drawing/2014/main" id="{8522DB87-0269-40C5-B166-99E543A3306C}"/>
              </a:ext>
            </a:extLst>
          </p:cNvPr>
          <p:cNvSpPr/>
          <p:nvPr/>
        </p:nvSpPr>
        <p:spPr>
          <a:xfrm>
            <a:off x="1728222" y="4182081"/>
            <a:ext cx="6040074" cy="130029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074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1098" y="1562585"/>
            <a:ext cx="8117655" cy="4530883"/>
          </a:xfrm>
        </p:spPr>
        <p:txBody>
          <a:bodyPr>
            <a:normAutofit/>
          </a:bodyPr>
          <a:lstStyle/>
          <a:p>
            <a:pPr>
              <a:buNone/>
            </a:pPr>
            <a:endParaRPr lang="en-US" dirty="0"/>
          </a:p>
          <a:p>
            <a:pPr marL="0" indent="0">
              <a:buNone/>
            </a:pPr>
            <a:r>
              <a:rPr lang="en-US" i="1" dirty="0">
                <a:latin typeface="Cambria" panose="02040503050406030204" pitchFamily="18" charset="0"/>
              </a:rPr>
              <a:t>28% of white students and 26% of students from Asian backgrounds earned either a longer-term certificate or an associate degree, compared to only 17% of black students and 16% of Latinos. </a:t>
            </a:r>
          </a:p>
          <a:p>
            <a:pPr marL="0" indent="0">
              <a:buNone/>
            </a:pPr>
            <a:r>
              <a:rPr lang="en-US" i="1" dirty="0">
                <a:latin typeface="Cambria" panose="02040503050406030204" pitchFamily="18" charset="0"/>
              </a:rPr>
              <a:t>The gap is concerning in part because white and black students were roughly as likely to earn very short- and short-term certificates, but </a:t>
            </a:r>
            <a:r>
              <a:rPr lang="en-US" b="1" i="1" dirty="0">
                <a:solidFill>
                  <a:schemeClr val="accent1"/>
                </a:solidFill>
                <a:latin typeface="Cambria" panose="02040503050406030204" pitchFamily="18" charset="0"/>
              </a:rPr>
              <a:t>black students were less likely to move on to longer-term credentials</a:t>
            </a:r>
            <a:r>
              <a:rPr lang="en-US" i="1" dirty="0">
                <a:latin typeface="Cambria" panose="02040503050406030204" pitchFamily="18" charset="0"/>
              </a:rPr>
              <a:t>.</a:t>
            </a:r>
          </a:p>
        </p:txBody>
      </p:sp>
      <p:sp>
        <p:nvSpPr>
          <p:cNvPr id="4" name="Rectangle 3"/>
          <p:cNvSpPr/>
          <p:nvPr/>
        </p:nvSpPr>
        <p:spPr>
          <a:xfrm>
            <a:off x="6261713" y="6224998"/>
            <a:ext cx="5099794" cy="307777"/>
          </a:xfrm>
          <a:prstGeom prst="rect">
            <a:avLst/>
          </a:prstGeom>
        </p:spPr>
        <p:txBody>
          <a:bodyPr wrap="none">
            <a:spAutoFit/>
          </a:bodyPr>
          <a:lstStyle/>
          <a:p>
            <a:pPr lvl="1" algn="r"/>
            <a:r>
              <a:rPr lang="en-US" sz="1400" i="1" dirty="0">
                <a:latin typeface="Cambria" panose="02040503050406030204" pitchFamily="18" charset="0"/>
                <a:hlinkClick r:id="rId2"/>
              </a:rPr>
              <a:t>2016 Inside Higher Ed article on stackable credential study</a:t>
            </a:r>
            <a:endParaRPr lang="en-US" sz="1400" i="1" dirty="0">
              <a:latin typeface="Cambria" panose="02040503050406030204" pitchFamily="18" charset="0"/>
            </a:endParaRPr>
          </a:p>
        </p:txBody>
      </p:sp>
      <p:sp>
        <p:nvSpPr>
          <p:cNvPr id="5" name="AutoShape 2" descr="Image result for image short-term"/>
          <p:cNvSpPr>
            <a:spLocks noChangeAspect="1" noChangeArrowheads="1"/>
          </p:cNvSpPr>
          <p:nvPr/>
        </p:nvSpPr>
        <p:spPr bwMode="auto">
          <a:xfrm>
            <a:off x="9053915" y="1356791"/>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 name="AutoShape 2" descr="Image result for image dead end"/>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p:cNvPicPr>
            <a:picLocks noChangeAspect="1"/>
          </p:cNvPicPr>
          <p:nvPr/>
        </p:nvPicPr>
        <p:blipFill>
          <a:blip r:embed="rId3"/>
          <a:stretch>
            <a:fillRect/>
          </a:stretch>
        </p:blipFill>
        <p:spPr>
          <a:xfrm>
            <a:off x="-1" y="4927177"/>
            <a:ext cx="3098043" cy="1930823"/>
          </a:xfrm>
          <a:prstGeom prst="rect">
            <a:avLst/>
          </a:prstGeom>
        </p:spPr>
      </p:pic>
      <p:sp>
        <p:nvSpPr>
          <p:cNvPr id="6" name="TextBox 5"/>
          <p:cNvSpPr txBox="1"/>
          <p:nvPr/>
        </p:nvSpPr>
        <p:spPr>
          <a:xfrm>
            <a:off x="3480177" y="553224"/>
            <a:ext cx="8117655" cy="1631216"/>
          </a:xfrm>
          <a:prstGeom prst="rect">
            <a:avLst/>
          </a:prstGeom>
          <a:noFill/>
        </p:spPr>
        <p:txBody>
          <a:bodyPr wrap="square" rtlCol="0">
            <a:spAutoFit/>
          </a:bodyPr>
          <a:lstStyle/>
          <a:p>
            <a:r>
              <a:rPr lang="en-US" sz="3600" b="1" dirty="0">
                <a:solidFill>
                  <a:schemeClr val="accent1">
                    <a:lumMod val="75000"/>
                  </a:schemeClr>
                </a:solidFill>
                <a:latin typeface="Cambria" panose="02040503050406030204" pitchFamily="18" charset="0"/>
              </a:rPr>
              <a:t>Black &amp; Latino students are half as likely to earn longer-term awards</a:t>
            </a:r>
          </a:p>
          <a:p>
            <a:endParaRPr lang="en-US" sz="2800" dirty="0"/>
          </a:p>
        </p:txBody>
      </p:sp>
    </p:spTree>
    <p:extLst>
      <p:ext uri="{BB962C8B-B14F-4D97-AF65-F5344CB8AC3E}">
        <p14:creationId xmlns:p14="http://schemas.microsoft.com/office/powerpoint/2010/main" val="1336209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jewishworldreview.com/images/diploma_money_cover.jpg?ref=relatedBo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23111" cy="294125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1988820" y="2834640"/>
            <a:ext cx="9353550" cy="3851909"/>
          </a:xfrm>
        </p:spPr>
        <p:txBody>
          <a:bodyPr>
            <a:normAutofit fontScale="92500" lnSpcReduction="10000"/>
          </a:bodyPr>
          <a:lstStyle/>
          <a:p>
            <a:pPr marL="0" indent="0">
              <a:buNone/>
            </a:pPr>
            <a:r>
              <a:rPr lang="en-US" sz="3600" b="1" i="1" dirty="0">
                <a:solidFill>
                  <a:schemeClr val="accent1">
                    <a:lumMod val="75000"/>
                  </a:schemeClr>
                </a:solidFill>
                <a:latin typeface="Cambria" panose="02040503050406030204" pitchFamily="18" charset="0"/>
              </a:rPr>
              <a:t>The inability to delay earning a family-sustaining wage </a:t>
            </a:r>
            <a:r>
              <a:rPr lang="en-US" sz="3600" i="1" dirty="0">
                <a:latin typeface="Cambria" panose="02040503050406030204" pitchFamily="18" charset="0"/>
              </a:rPr>
              <a:t>for four or more years is what drives many students into career education programs and is a large part of the reason why low-income, adult, and first-generation students are overrepresented in career programs at both community and for-profit colleges.</a:t>
            </a:r>
            <a:endParaRPr lang="en-US" sz="2000" i="1" dirty="0">
              <a:latin typeface="Cambria" panose="02040503050406030204" pitchFamily="18" charset="0"/>
            </a:endParaRPr>
          </a:p>
          <a:p>
            <a:pPr marL="0" indent="0" algn="r">
              <a:buNone/>
            </a:pPr>
            <a:endParaRPr lang="en-US" sz="2000" i="1" dirty="0">
              <a:latin typeface="Cambria" panose="02040503050406030204" pitchFamily="18" charset="0"/>
            </a:endParaRPr>
          </a:p>
          <a:p>
            <a:pPr marL="0" indent="0" algn="r">
              <a:buNone/>
            </a:pPr>
            <a:r>
              <a:rPr lang="en-US" sz="2000" i="1" dirty="0">
                <a:latin typeface="Cambria" panose="02040503050406030204" pitchFamily="18" charset="0"/>
              </a:rPr>
              <a:t>- Mary Alice McCarthy, New America Foundation</a:t>
            </a:r>
          </a:p>
        </p:txBody>
      </p:sp>
    </p:spTree>
    <p:extLst>
      <p:ext uri="{BB962C8B-B14F-4D97-AF65-F5344CB8AC3E}">
        <p14:creationId xmlns:p14="http://schemas.microsoft.com/office/powerpoint/2010/main" val="154944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0376" y="1979572"/>
            <a:ext cx="10901131" cy="2565132"/>
          </a:xfrm>
        </p:spPr>
        <p:txBody>
          <a:bodyPr>
            <a:normAutofit/>
          </a:bodyPr>
          <a:lstStyle/>
          <a:p>
            <a:pPr>
              <a:buNone/>
            </a:pPr>
            <a:endParaRPr lang="en-US" dirty="0"/>
          </a:p>
          <a:p>
            <a:pPr marL="0" indent="0">
              <a:buNone/>
            </a:pPr>
            <a:r>
              <a:rPr lang="en-US" i="1" dirty="0">
                <a:latin typeface="Cambria" panose="02040503050406030204" pitchFamily="18" charset="0"/>
              </a:rPr>
              <a:t>You can receive the Pell Grant for no more than 12 semesters, or what would roughly be six years of full-time study. In other words,</a:t>
            </a:r>
            <a:r>
              <a:rPr lang="en-US" b="1" i="1" dirty="0">
                <a:solidFill>
                  <a:schemeClr val="accent1"/>
                </a:solidFill>
                <a:latin typeface="Cambria" panose="02040503050406030204" pitchFamily="18" charset="0"/>
              </a:rPr>
              <a:t> the lifetime maximum is based on the years enrolled and not in dollars</a:t>
            </a:r>
            <a:r>
              <a:rPr lang="en-US" i="1" dirty="0">
                <a:latin typeface="Cambria" panose="02040503050406030204" pitchFamily="18" charset="0"/>
              </a:rPr>
              <a:t>. Once that maximum has been reached, there’s no appeal possible and the student can’t receive a Pell Grant at any school.</a:t>
            </a:r>
          </a:p>
        </p:txBody>
      </p:sp>
      <p:sp>
        <p:nvSpPr>
          <p:cNvPr id="4" name="Rectangle 3"/>
          <p:cNvSpPr/>
          <p:nvPr/>
        </p:nvSpPr>
        <p:spPr>
          <a:xfrm>
            <a:off x="8307466" y="6224998"/>
            <a:ext cx="3054041" cy="307777"/>
          </a:xfrm>
          <a:prstGeom prst="rect">
            <a:avLst/>
          </a:prstGeom>
        </p:spPr>
        <p:txBody>
          <a:bodyPr wrap="none">
            <a:spAutoFit/>
          </a:bodyPr>
          <a:lstStyle/>
          <a:p>
            <a:pPr lvl="1" algn="r"/>
            <a:r>
              <a:rPr lang="en-US" sz="1400" i="1" dirty="0">
                <a:latin typeface="Cambria" panose="02040503050406030204" pitchFamily="18" charset="0"/>
                <a:hlinkClick r:id="rId2"/>
              </a:rPr>
              <a:t>Post on a college resource board</a:t>
            </a:r>
            <a:endParaRPr lang="en-US" sz="1400" i="1" dirty="0">
              <a:latin typeface="Cambria" panose="02040503050406030204" pitchFamily="18" charset="0"/>
            </a:endParaRPr>
          </a:p>
        </p:txBody>
      </p:sp>
      <p:sp>
        <p:nvSpPr>
          <p:cNvPr id="5" name="AutoShape 2" descr="Image result for image short-ter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3220872" cy="2143344"/>
          </a:xfrm>
          <a:prstGeom prst="rect">
            <a:avLst/>
          </a:prstGeom>
        </p:spPr>
      </p:pic>
      <p:sp>
        <p:nvSpPr>
          <p:cNvPr id="7" name="TextBox 6"/>
          <p:cNvSpPr txBox="1"/>
          <p:nvPr/>
        </p:nvSpPr>
        <p:spPr>
          <a:xfrm>
            <a:off x="3397416" y="574288"/>
            <a:ext cx="8078723" cy="1569660"/>
          </a:xfrm>
          <a:prstGeom prst="rect">
            <a:avLst/>
          </a:prstGeom>
          <a:noFill/>
        </p:spPr>
        <p:txBody>
          <a:bodyPr wrap="square" rtlCol="0">
            <a:spAutoFit/>
          </a:bodyPr>
          <a:lstStyle/>
          <a:p>
            <a:r>
              <a:rPr lang="en-US" sz="4800" b="1" dirty="0">
                <a:solidFill>
                  <a:schemeClr val="accent1">
                    <a:lumMod val="75000"/>
                  </a:schemeClr>
                </a:solidFill>
                <a:latin typeface="Cambria" panose="02040503050406030204" pitchFamily="18" charset="0"/>
              </a:rPr>
              <a:t>Financial aid isn’t always the answer</a:t>
            </a:r>
            <a:endParaRPr lang="en-US" sz="4800" dirty="0"/>
          </a:p>
        </p:txBody>
      </p:sp>
      <p:sp>
        <p:nvSpPr>
          <p:cNvPr id="8" name="Content Placeholder 2"/>
          <p:cNvSpPr txBox="1">
            <a:spLocks/>
          </p:cNvSpPr>
          <p:nvPr/>
        </p:nvSpPr>
        <p:spPr>
          <a:xfrm>
            <a:off x="460375" y="4331190"/>
            <a:ext cx="10748731" cy="1895100"/>
          </a:xfrm>
          <a:prstGeom prst="rect">
            <a:avLst/>
          </a:prstGeom>
        </p:spPr>
        <p:txBody>
          <a:bodyPr vert="horz" lIns="91440" tIns="45720" rIns="91440" bIns="45720" numCol="1"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panose="020B0604020202020204" pitchFamily="34" charset="0"/>
              <a:buNone/>
            </a:pPr>
            <a:endParaRPr lang="en-US" dirty="0">
              <a:latin typeface="Cambria" panose="02040503050406030204" pitchFamily="18" charset="0"/>
            </a:endParaRPr>
          </a:p>
          <a:p>
            <a:pPr marL="0" indent="0">
              <a:buFont typeface="Arial" panose="020B0604020202020204" pitchFamily="34" charset="0"/>
              <a:buNone/>
            </a:pPr>
            <a:r>
              <a:rPr lang="en-US" dirty="0">
                <a:latin typeface="Cambria" panose="02040503050406030204" pitchFamily="18" charset="0"/>
              </a:rPr>
              <a:t>If students opt for short-term awards, and take years to earn them, they may not be able to transfer and earn a four-year degree—which would net them higher earnings over time. So it is vital that students understand how to use their financial aid wisely.</a:t>
            </a:r>
          </a:p>
        </p:txBody>
      </p:sp>
    </p:spTree>
    <p:extLst>
      <p:ext uri="{BB962C8B-B14F-4D97-AF65-F5344CB8AC3E}">
        <p14:creationId xmlns:p14="http://schemas.microsoft.com/office/powerpoint/2010/main" val="29740516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Autofit/>
          </a:bodyPr>
          <a:lstStyle/>
          <a:p>
            <a:r>
              <a:rPr lang="en-US" b="1" dirty="0">
                <a:solidFill>
                  <a:schemeClr val="accent1">
                    <a:lumMod val="75000"/>
                  </a:schemeClr>
                </a:solidFill>
                <a:latin typeface="Cambria" panose="02040503050406030204" pitchFamily="18" charset="0"/>
                <a:ea typeface="+mn-ea"/>
                <a:cs typeface="+mn-cs"/>
              </a:rPr>
              <a:t>Early planning can help students map their education to both goals and needs</a:t>
            </a:r>
          </a:p>
        </p:txBody>
      </p:sp>
      <p:sp>
        <p:nvSpPr>
          <p:cNvPr id="3" name="Content Placeholder 2"/>
          <p:cNvSpPr>
            <a:spLocks noGrp="1"/>
          </p:cNvSpPr>
          <p:nvPr>
            <p:ph idx="1"/>
          </p:nvPr>
        </p:nvSpPr>
        <p:spPr>
          <a:xfrm>
            <a:off x="838200" y="1903646"/>
            <a:ext cx="10155865" cy="4402666"/>
          </a:xfrm>
        </p:spPr>
        <p:txBody>
          <a:bodyPr>
            <a:noAutofit/>
          </a:bodyPr>
          <a:lstStyle/>
          <a:p>
            <a:pPr marL="864108" lvl="1" indent="-571500">
              <a:lnSpc>
                <a:spcPct val="100000"/>
              </a:lnSpc>
            </a:pPr>
            <a:r>
              <a:rPr lang="en-US" sz="2800" dirty="0">
                <a:latin typeface="Cambria" panose="02040503050406030204" pitchFamily="18" charset="0"/>
              </a:rPr>
              <a:t>Help students understand the </a:t>
            </a:r>
            <a:r>
              <a:rPr lang="en-US" sz="2800" b="1" dirty="0">
                <a:solidFill>
                  <a:schemeClr val="accent1"/>
                </a:solidFill>
                <a:latin typeface="Cambria" panose="02040503050406030204" pitchFamily="18" charset="0"/>
              </a:rPr>
              <a:t>types of education </a:t>
            </a:r>
            <a:r>
              <a:rPr lang="en-US" sz="2800" dirty="0">
                <a:latin typeface="Cambria" panose="02040503050406030204" pitchFamily="18" charset="0"/>
              </a:rPr>
              <a:t>they will need to prepare for their desired careers, including which colleges offer those majors, what jobs they can expect to get at each level of credential, and how much those jobs pay</a:t>
            </a:r>
          </a:p>
          <a:p>
            <a:pPr marL="864108" lvl="1" indent="-571500">
              <a:lnSpc>
                <a:spcPct val="100000"/>
              </a:lnSpc>
            </a:pPr>
            <a:endParaRPr lang="en-US" sz="2800" dirty="0">
              <a:latin typeface="Cambria" panose="02040503050406030204" pitchFamily="18" charset="0"/>
            </a:endParaRPr>
          </a:p>
          <a:p>
            <a:pPr marL="864108" lvl="1" indent="-571500">
              <a:lnSpc>
                <a:spcPct val="100000"/>
              </a:lnSpc>
            </a:pPr>
            <a:r>
              <a:rPr lang="en-US" sz="2800" dirty="0">
                <a:latin typeface="Cambria" panose="02040503050406030204" pitchFamily="18" charset="0"/>
              </a:rPr>
              <a:t>Show students </a:t>
            </a:r>
            <a:r>
              <a:rPr lang="en-US" sz="2800" b="1" dirty="0">
                <a:solidFill>
                  <a:schemeClr val="accent1"/>
                </a:solidFill>
                <a:latin typeface="Cambria" panose="02040503050406030204" pitchFamily="18" charset="0"/>
              </a:rPr>
              <a:t>what they stand to gain </a:t>
            </a:r>
            <a:r>
              <a:rPr lang="en-US" sz="2800" dirty="0">
                <a:latin typeface="Cambria" panose="02040503050406030204" pitchFamily="18" charset="0"/>
              </a:rPr>
              <a:t>from a bachelor’s degree, clarify financial aid options, and outline the routes they can take if they will have to intersperse their education with work</a:t>
            </a:r>
          </a:p>
          <a:p>
            <a:pPr marL="864108" lvl="1" indent="-571500">
              <a:lnSpc>
                <a:spcPct val="100000"/>
              </a:lnSpc>
            </a:pPr>
            <a:endParaRPr lang="en-US" dirty="0">
              <a:latin typeface="Cambria" panose="02040503050406030204" pitchFamily="18" charset="0"/>
            </a:endParaRPr>
          </a:p>
          <a:p>
            <a:pPr marL="864108" lvl="1" indent="-571500">
              <a:lnSpc>
                <a:spcPct val="100000"/>
              </a:lnSpc>
            </a:pPr>
            <a:endParaRPr lang="en-US" sz="3600" b="1" dirty="0">
              <a:latin typeface="Cambria" panose="02040503050406030204" pitchFamily="18" charset="0"/>
            </a:endParaRPr>
          </a:p>
        </p:txBody>
      </p:sp>
    </p:spTree>
    <p:extLst>
      <p:ext uri="{BB962C8B-B14F-4D97-AF65-F5344CB8AC3E}">
        <p14:creationId xmlns:p14="http://schemas.microsoft.com/office/powerpoint/2010/main" val="1730827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4D4B-0E34-4323-AC0F-A6BA427D116A}"/>
              </a:ext>
            </a:extLst>
          </p:cNvPr>
          <p:cNvSpPr>
            <a:spLocks noGrp="1"/>
          </p:cNvSpPr>
          <p:nvPr>
            <p:ph type="title"/>
          </p:nvPr>
        </p:nvSpPr>
        <p:spPr>
          <a:xfrm>
            <a:off x="445943" y="1473328"/>
            <a:ext cx="10515600" cy="1325563"/>
          </a:xfrm>
        </p:spPr>
        <p:txBody>
          <a:bodyPr/>
          <a:lstStyle/>
          <a:p>
            <a:r>
              <a:rPr lang="en-US" b="1" dirty="0">
                <a:solidFill>
                  <a:schemeClr val="accent1">
                    <a:lumMod val="75000"/>
                  </a:schemeClr>
                </a:solidFill>
                <a:latin typeface="Cambria" panose="02040503050406030204" pitchFamily="18" charset="0"/>
              </a:rPr>
              <a:t>Meet James</a:t>
            </a:r>
            <a:endParaRPr lang="en-US" dirty="0"/>
          </a:p>
        </p:txBody>
      </p:sp>
      <p:sp>
        <p:nvSpPr>
          <p:cNvPr id="3" name="Content Placeholder 2">
            <a:extLst>
              <a:ext uri="{FF2B5EF4-FFF2-40B4-BE49-F238E27FC236}">
                <a16:creationId xmlns:a16="http://schemas.microsoft.com/office/drawing/2014/main" id="{B8D863A0-6BA2-4377-BA45-4BE49959517C}"/>
              </a:ext>
            </a:extLst>
          </p:cNvPr>
          <p:cNvSpPr>
            <a:spLocks noGrp="1"/>
          </p:cNvSpPr>
          <p:nvPr>
            <p:ph idx="1"/>
          </p:nvPr>
        </p:nvSpPr>
        <p:spPr>
          <a:xfrm>
            <a:off x="487326" y="2798891"/>
            <a:ext cx="4865543" cy="4351338"/>
          </a:xfrm>
        </p:spPr>
        <p:txBody>
          <a:bodyPr/>
          <a:lstStyle/>
          <a:p>
            <a:r>
              <a:rPr lang="en-US" dirty="0">
                <a:latin typeface="Cambria" panose="02040503050406030204" pitchFamily="18" charset="0"/>
              </a:rPr>
              <a:t>Dropped out of a community college landscape design certificate program</a:t>
            </a:r>
          </a:p>
          <a:p>
            <a:r>
              <a:rPr lang="en-US" dirty="0">
                <a:latin typeface="Cambria" panose="02040503050406030204" pitchFamily="18" charset="0"/>
              </a:rPr>
              <a:t>Currently driving for Lyft</a:t>
            </a:r>
          </a:p>
          <a:p>
            <a:endParaRPr lang="en-US" dirty="0"/>
          </a:p>
        </p:txBody>
      </p:sp>
      <p:pic>
        <p:nvPicPr>
          <p:cNvPr id="4" name="Picture 3">
            <a:extLst>
              <a:ext uri="{FF2B5EF4-FFF2-40B4-BE49-F238E27FC236}">
                <a16:creationId xmlns:a16="http://schemas.microsoft.com/office/drawing/2014/main" id="{9A20D7FA-150D-4519-B701-1D56F9F48B2B}"/>
              </a:ext>
            </a:extLst>
          </p:cNvPr>
          <p:cNvPicPr>
            <a:picLocks noChangeAspect="1"/>
          </p:cNvPicPr>
          <p:nvPr/>
        </p:nvPicPr>
        <p:blipFill>
          <a:blip r:embed="rId2"/>
          <a:stretch>
            <a:fillRect/>
          </a:stretch>
        </p:blipFill>
        <p:spPr>
          <a:xfrm>
            <a:off x="5480459" y="1654682"/>
            <a:ext cx="6381750" cy="2943225"/>
          </a:xfrm>
          <a:prstGeom prst="rect">
            <a:avLst/>
          </a:prstGeom>
        </p:spPr>
      </p:pic>
    </p:spTree>
    <p:extLst>
      <p:ext uri="{BB962C8B-B14F-4D97-AF65-F5344CB8AC3E}">
        <p14:creationId xmlns:p14="http://schemas.microsoft.com/office/powerpoint/2010/main" val="105736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4D4B-0E34-4323-AC0F-A6BA427D116A}"/>
              </a:ext>
            </a:extLst>
          </p:cNvPr>
          <p:cNvSpPr>
            <a:spLocks noGrp="1"/>
          </p:cNvSpPr>
          <p:nvPr>
            <p:ph type="title"/>
          </p:nvPr>
        </p:nvSpPr>
        <p:spPr>
          <a:xfrm>
            <a:off x="1012344" y="457864"/>
            <a:ext cx="10515600" cy="1325563"/>
          </a:xfrm>
        </p:spPr>
        <p:txBody>
          <a:bodyPr/>
          <a:lstStyle/>
          <a:p>
            <a:r>
              <a:rPr lang="en-US" b="1" dirty="0">
                <a:solidFill>
                  <a:schemeClr val="accent1">
                    <a:lumMod val="75000"/>
                  </a:schemeClr>
                </a:solidFill>
                <a:latin typeface="Cambria" panose="02040503050406030204" pitchFamily="18" charset="0"/>
              </a:rPr>
              <a:t>Where he started</a:t>
            </a:r>
            <a:endParaRPr lang="en-US" dirty="0"/>
          </a:p>
        </p:txBody>
      </p:sp>
      <p:sp>
        <p:nvSpPr>
          <p:cNvPr id="3" name="Content Placeholder 2">
            <a:extLst>
              <a:ext uri="{FF2B5EF4-FFF2-40B4-BE49-F238E27FC236}">
                <a16:creationId xmlns:a16="http://schemas.microsoft.com/office/drawing/2014/main" id="{B8D863A0-6BA2-4377-BA45-4BE49959517C}"/>
              </a:ext>
            </a:extLst>
          </p:cNvPr>
          <p:cNvSpPr>
            <a:spLocks noGrp="1"/>
          </p:cNvSpPr>
          <p:nvPr>
            <p:ph idx="1"/>
          </p:nvPr>
        </p:nvSpPr>
        <p:spPr>
          <a:xfrm>
            <a:off x="1012344" y="1998955"/>
            <a:ext cx="9637158" cy="4351338"/>
          </a:xfrm>
        </p:spPr>
        <p:txBody>
          <a:bodyPr>
            <a:normAutofit/>
          </a:bodyPr>
          <a:lstStyle/>
          <a:p>
            <a:r>
              <a:rPr lang="en-US" dirty="0">
                <a:latin typeface="Cambria" panose="02040503050406030204" pitchFamily="18" charset="0"/>
              </a:rPr>
              <a:t>Has two kids—a baby and a </a:t>
            </a:r>
            <a:r>
              <a:rPr lang="en-US" dirty="0" err="1">
                <a:latin typeface="Cambria" panose="02040503050406030204" pitchFamily="18" charset="0"/>
              </a:rPr>
              <a:t>pre-schooler</a:t>
            </a:r>
            <a:endParaRPr lang="en-US" dirty="0">
              <a:latin typeface="Cambria" panose="02040503050406030204" pitchFamily="18" charset="0"/>
            </a:endParaRPr>
          </a:p>
          <a:p>
            <a:r>
              <a:rPr lang="en-US" dirty="0">
                <a:latin typeface="Cambria" panose="02040503050406030204" pitchFamily="18" charset="0"/>
              </a:rPr>
              <a:t>Parents helped him put a down payment on a house, but now he’s worried about making the mortgage payments</a:t>
            </a:r>
          </a:p>
          <a:p>
            <a:r>
              <a:rPr lang="en-US" dirty="0">
                <a:latin typeface="Cambria" panose="02040503050406030204" pitchFamily="18" charset="0"/>
              </a:rPr>
              <a:t>Fascinated by botany, is great a math, and is interested in solving problems in a hands-on way</a:t>
            </a:r>
          </a:p>
          <a:p>
            <a:r>
              <a:rPr lang="en-US" dirty="0">
                <a:latin typeface="Cambria" panose="02040503050406030204" pitchFamily="18" charset="0"/>
              </a:rPr>
              <a:t>Had a goal of earning a certificate in landscape design and starting his own business</a:t>
            </a:r>
          </a:p>
          <a:p>
            <a:r>
              <a:rPr lang="en-US" i="1" dirty="0">
                <a:latin typeface="Cambria" panose="02040503050406030204" pitchFamily="18" charset="0"/>
              </a:rPr>
              <a:t>Note: Landscape design certificate earners made $34,000 two years after graduating</a:t>
            </a:r>
          </a:p>
          <a:p>
            <a:endParaRPr lang="en-US" i="1" dirty="0">
              <a:latin typeface="Cambria" panose="02040503050406030204" pitchFamily="18" charset="0"/>
            </a:endParaRPr>
          </a:p>
          <a:p>
            <a:endParaRPr lang="en-US" i="1" dirty="0">
              <a:latin typeface="Cambria" panose="02040503050406030204" pitchFamily="18" charset="0"/>
            </a:endParaRPr>
          </a:p>
          <a:p>
            <a:endParaRPr lang="en-US" i="1" dirty="0">
              <a:latin typeface="Cambria" panose="02040503050406030204" pitchFamily="18" charset="0"/>
            </a:endParaRPr>
          </a:p>
          <a:p>
            <a:endParaRPr lang="en-US" dirty="0"/>
          </a:p>
        </p:txBody>
      </p:sp>
      <p:pic>
        <p:nvPicPr>
          <p:cNvPr id="4" name="Picture 3">
            <a:extLst>
              <a:ext uri="{FF2B5EF4-FFF2-40B4-BE49-F238E27FC236}">
                <a16:creationId xmlns:a16="http://schemas.microsoft.com/office/drawing/2014/main" id="{304F28DD-33B3-4BE4-B8B4-C1D87998EF17}"/>
              </a:ext>
            </a:extLst>
          </p:cNvPr>
          <p:cNvPicPr>
            <a:picLocks noChangeAspect="1"/>
          </p:cNvPicPr>
          <p:nvPr/>
        </p:nvPicPr>
        <p:blipFill>
          <a:blip r:embed="rId2"/>
          <a:stretch>
            <a:fillRect/>
          </a:stretch>
        </p:blipFill>
        <p:spPr>
          <a:xfrm>
            <a:off x="9786888" y="457864"/>
            <a:ext cx="1985605" cy="1578618"/>
          </a:xfrm>
          <a:prstGeom prst="rect">
            <a:avLst/>
          </a:prstGeom>
        </p:spPr>
      </p:pic>
    </p:spTree>
    <p:extLst>
      <p:ext uri="{BB962C8B-B14F-4D97-AF65-F5344CB8AC3E}">
        <p14:creationId xmlns:p14="http://schemas.microsoft.com/office/powerpoint/2010/main" val="1017983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4D4B-0E34-4323-AC0F-A6BA427D116A}"/>
              </a:ext>
            </a:extLst>
          </p:cNvPr>
          <p:cNvSpPr>
            <a:spLocks noGrp="1"/>
          </p:cNvSpPr>
          <p:nvPr>
            <p:ph type="title"/>
          </p:nvPr>
        </p:nvSpPr>
        <p:spPr>
          <a:xfrm>
            <a:off x="1012344" y="457864"/>
            <a:ext cx="10515600" cy="1325563"/>
          </a:xfrm>
        </p:spPr>
        <p:txBody>
          <a:bodyPr/>
          <a:lstStyle/>
          <a:p>
            <a:r>
              <a:rPr lang="en-US" b="1" dirty="0">
                <a:solidFill>
                  <a:schemeClr val="accent1">
                    <a:lumMod val="75000"/>
                  </a:schemeClr>
                </a:solidFill>
                <a:latin typeface="Cambria" panose="02040503050406030204" pitchFamily="18" charset="0"/>
              </a:rPr>
              <a:t>What his experience was like</a:t>
            </a:r>
            <a:endParaRPr lang="en-US" dirty="0"/>
          </a:p>
        </p:txBody>
      </p:sp>
      <p:sp>
        <p:nvSpPr>
          <p:cNvPr id="3" name="Content Placeholder 2">
            <a:extLst>
              <a:ext uri="{FF2B5EF4-FFF2-40B4-BE49-F238E27FC236}">
                <a16:creationId xmlns:a16="http://schemas.microsoft.com/office/drawing/2014/main" id="{B8D863A0-6BA2-4377-BA45-4BE49959517C}"/>
              </a:ext>
            </a:extLst>
          </p:cNvPr>
          <p:cNvSpPr>
            <a:spLocks noGrp="1"/>
          </p:cNvSpPr>
          <p:nvPr>
            <p:ph idx="1"/>
          </p:nvPr>
        </p:nvSpPr>
        <p:spPr>
          <a:xfrm>
            <a:off x="1012344" y="1998955"/>
            <a:ext cx="9637158" cy="4351338"/>
          </a:xfrm>
        </p:spPr>
        <p:txBody>
          <a:bodyPr>
            <a:normAutofit fontScale="92500" lnSpcReduction="20000"/>
          </a:bodyPr>
          <a:lstStyle/>
          <a:p>
            <a:r>
              <a:rPr lang="en-US" dirty="0">
                <a:latin typeface="Cambria" panose="02040503050406030204" pitchFamily="18" charset="0"/>
              </a:rPr>
              <a:t>Advice from faculty: don’t quit your day job (only one part-time faculty, so it takes at least two years to complete)</a:t>
            </a:r>
          </a:p>
          <a:p>
            <a:r>
              <a:rPr lang="en-US" dirty="0">
                <a:latin typeface="Cambria" panose="02040503050406030204" pitchFamily="18" charset="0"/>
              </a:rPr>
              <a:t>Couldn’t afford to wait and didn’t know where to look for another college program, so he dropped out and started driving for Lyft</a:t>
            </a:r>
          </a:p>
          <a:p>
            <a:r>
              <a:rPr lang="en-US" dirty="0">
                <a:latin typeface="Cambria" panose="02040503050406030204" pitchFamily="18" charset="0"/>
              </a:rPr>
              <a:t>Has a buddy with an HVAC job, who is well-paid because it is a union position</a:t>
            </a:r>
            <a:endParaRPr lang="en-US" dirty="0">
              <a:solidFill>
                <a:srgbClr val="0070C0"/>
              </a:solidFill>
              <a:latin typeface="Cambria" panose="02040503050406030204" pitchFamily="18" charset="0"/>
            </a:endParaRPr>
          </a:p>
          <a:p>
            <a:r>
              <a:rPr lang="en-US" dirty="0">
                <a:latin typeface="Cambria" panose="02040503050406030204" pitchFamily="18" charset="0"/>
              </a:rPr>
              <a:t>To meet his new goals of getting a union job, he convinced his friend to teach him core HVAC skills by doing repairs on his own home</a:t>
            </a:r>
          </a:p>
          <a:p>
            <a:r>
              <a:rPr lang="en-US" dirty="0">
                <a:latin typeface="Cambria" panose="02040503050406030204" pitchFamily="18" charset="0"/>
              </a:rPr>
              <a:t>Hopes that these skills will be sufficient to get a job doing commercial-level work</a:t>
            </a:r>
          </a:p>
          <a:p>
            <a:r>
              <a:rPr lang="en-US" i="1" dirty="0">
                <a:latin typeface="Cambria" panose="02040503050406030204" pitchFamily="18" charset="0"/>
              </a:rPr>
              <a:t>Note: HVAC certificate earners make $51,000 two years after graduating</a:t>
            </a:r>
          </a:p>
          <a:p>
            <a:endParaRPr lang="en-US" i="1" dirty="0">
              <a:latin typeface="Cambria" panose="02040503050406030204" pitchFamily="18" charset="0"/>
            </a:endParaRPr>
          </a:p>
          <a:p>
            <a:endParaRPr lang="en-US" i="1" dirty="0">
              <a:latin typeface="Cambria" panose="02040503050406030204" pitchFamily="18" charset="0"/>
            </a:endParaRPr>
          </a:p>
          <a:p>
            <a:endParaRPr lang="en-US" i="1" dirty="0">
              <a:latin typeface="Cambria" panose="02040503050406030204" pitchFamily="18" charset="0"/>
            </a:endParaRPr>
          </a:p>
          <a:p>
            <a:endParaRPr lang="en-US" dirty="0"/>
          </a:p>
        </p:txBody>
      </p:sp>
      <p:pic>
        <p:nvPicPr>
          <p:cNvPr id="4" name="Picture 3">
            <a:extLst>
              <a:ext uri="{FF2B5EF4-FFF2-40B4-BE49-F238E27FC236}">
                <a16:creationId xmlns:a16="http://schemas.microsoft.com/office/drawing/2014/main" id="{304F28DD-33B3-4BE4-B8B4-C1D87998EF17}"/>
              </a:ext>
            </a:extLst>
          </p:cNvPr>
          <p:cNvPicPr>
            <a:picLocks noChangeAspect="1"/>
          </p:cNvPicPr>
          <p:nvPr/>
        </p:nvPicPr>
        <p:blipFill>
          <a:blip r:embed="rId2"/>
          <a:stretch>
            <a:fillRect/>
          </a:stretch>
        </p:blipFill>
        <p:spPr>
          <a:xfrm>
            <a:off x="9786888" y="457864"/>
            <a:ext cx="1985605" cy="1578618"/>
          </a:xfrm>
          <a:prstGeom prst="rect">
            <a:avLst/>
          </a:prstGeom>
        </p:spPr>
      </p:pic>
    </p:spTree>
    <p:extLst>
      <p:ext uri="{BB962C8B-B14F-4D97-AF65-F5344CB8AC3E}">
        <p14:creationId xmlns:p14="http://schemas.microsoft.com/office/powerpoint/2010/main" val="3433771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84D4B-0E34-4323-AC0F-A6BA427D116A}"/>
              </a:ext>
            </a:extLst>
          </p:cNvPr>
          <p:cNvSpPr>
            <a:spLocks noGrp="1"/>
          </p:cNvSpPr>
          <p:nvPr>
            <p:ph type="title"/>
          </p:nvPr>
        </p:nvSpPr>
        <p:spPr>
          <a:xfrm>
            <a:off x="1012344" y="457864"/>
            <a:ext cx="10515600" cy="1325563"/>
          </a:xfrm>
        </p:spPr>
        <p:txBody>
          <a:bodyPr/>
          <a:lstStyle/>
          <a:p>
            <a:r>
              <a:rPr lang="en-US" b="1" dirty="0">
                <a:solidFill>
                  <a:schemeClr val="accent1">
                    <a:lumMod val="75000"/>
                  </a:schemeClr>
                </a:solidFill>
                <a:latin typeface="Cambria" panose="02040503050406030204" pitchFamily="18" charset="0"/>
              </a:rPr>
              <a:t>Alternative endings</a:t>
            </a:r>
            <a:endParaRPr lang="en-US" dirty="0"/>
          </a:p>
        </p:txBody>
      </p:sp>
      <p:sp>
        <p:nvSpPr>
          <p:cNvPr id="3" name="Content Placeholder 2">
            <a:extLst>
              <a:ext uri="{FF2B5EF4-FFF2-40B4-BE49-F238E27FC236}">
                <a16:creationId xmlns:a16="http://schemas.microsoft.com/office/drawing/2014/main" id="{B8D863A0-6BA2-4377-BA45-4BE49959517C}"/>
              </a:ext>
            </a:extLst>
          </p:cNvPr>
          <p:cNvSpPr>
            <a:spLocks noGrp="1"/>
          </p:cNvSpPr>
          <p:nvPr>
            <p:ph idx="1"/>
          </p:nvPr>
        </p:nvSpPr>
        <p:spPr>
          <a:xfrm>
            <a:off x="581037" y="2036482"/>
            <a:ext cx="9637158" cy="4351338"/>
          </a:xfrm>
        </p:spPr>
        <p:txBody>
          <a:bodyPr>
            <a:normAutofit/>
          </a:bodyPr>
          <a:lstStyle/>
          <a:p>
            <a:pPr marL="514350" indent="-514350">
              <a:buFont typeface="+mj-lt"/>
              <a:buAutoNum type="arabicPeriod"/>
            </a:pPr>
            <a:r>
              <a:rPr lang="en-US" b="1" i="1" dirty="0">
                <a:solidFill>
                  <a:schemeClr val="accent1">
                    <a:lumMod val="75000"/>
                  </a:schemeClr>
                </a:solidFill>
                <a:latin typeface="Cambria" panose="02040503050406030204" pitchFamily="18" charset="0"/>
              </a:rPr>
              <a:t>James had a long-term plan to pursue his love of botany</a:t>
            </a:r>
            <a:r>
              <a:rPr lang="en-US" dirty="0">
                <a:latin typeface="Cambria" panose="02040503050406030204" pitchFamily="18" charset="0"/>
              </a:rPr>
              <a:t>: Finished the landscape design certificate in a year, attended nights and weekends to earn his associate’s in biology, transferred to a UC in Biological Sciences, and got a job as a conservation researcher</a:t>
            </a:r>
          </a:p>
          <a:p>
            <a:pPr marL="514350" indent="-514350">
              <a:buFont typeface="+mj-lt"/>
              <a:buAutoNum type="arabicPeriod"/>
            </a:pPr>
            <a:endParaRPr lang="en-US" dirty="0">
              <a:latin typeface="Cambria" panose="02040503050406030204" pitchFamily="18" charset="0"/>
            </a:endParaRPr>
          </a:p>
          <a:p>
            <a:pPr marL="514350" indent="-514350">
              <a:buFont typeface="+mj-lt"/>
              <a:buAutoNum type="arabicPeriod"/>
            </a:pPr>
            <a:r>
              <a:rPr lang="en-US" b="1" i="1" dirty="0">
                <a:solidFill>
                  <a:schemeClr val="accent1">
                    <a:lumMod val="75000"/>
                  </a:schemeClr>
                </a:solidFill>
                <a:latin typeface="Cambria" panose="02040503050406030204" pitchFamily="18" charset="0"/>
              </a:rPr>
              <a:t>James had a better idea of what he wanted to study to meet his goals: </a:t>
            </a:r>
            <a:r>
              <a:rPr lang="en-US" dirty="0">
                <a:latin typeface="Cambria" panose="02040503050406030204" pitchFamily="18" charset="0"/>
              </a:rPr>
              <a:t>Went straight into HVAC to meet his salary needs, got a certificate in under a year, and leveraged his union connection to get a great job</a:t>
            </a:r>
          </a:p>
          <a:p>
            <a:endParaRPr lang="en-US" i="1" dirty="0">
              <a:latin typeface="Cambria" panose="02040503050406030204" pitchFamily="18" charset="0"/>
            </a:endParaRPr>
          </a:p>
          <a:p>
            <a:endParaRPr lang="en-US" i="1" dirty="0">
              <a:latin typeface="Cambria" panose="02040503050406030204" pitchFamily="18" charset="0"/>
            </a:endParaRPr>
          </a:p>
          <a:p>
            <a:endParaRPr lang="en-US" i="1" dirty="0">
              <a:latin typeface="Cambria" panose="02040503050406030204" pitchFamily="18" charset="0"/>
            </a:endParaRPr>
          </a:p>
          <a:p>
            <a:endParaRPr lang="en-US" dirty="0"/>
          </a:p>
        </p:txBody>
      </p:sp>
      <p:pic>
        <p:nvPicPr>
          <p:cNvPr id="4" name="Picture 3">
            <a:extLst>
              <a:ext uri="{FF2B5EF4-FFF2-40B4-BE49-F238E27FC236}">
                <a16:creationId xmlns:a16="http://schemas.microsoft.com/office/drawing/2014/main" id="{304F28DD-33B3-4BE4-B8B4-C1D87998EF17}"/>
              </a:ext>
            </a:extLst>
          </p:cNvPr>
          <p:cNvPicPr>
            <a:picLocks noChangeAspect="1"/>
          </p:cNvPicPr>
          <p:nvPr/>
        </p:nvPicPr>
        <p:blipFill>
          <a:blip r:embed="rId2"/>
          <a:stretch>
            <a:fillRect/>
          </a:stretch>
        </p:blipFill>
        <p:spPr>
          <a:xfrm>
            <a:off x="9786888" y="457864"/>
            <a:ext cx="1985605" cy="1578618"/>
          </a:xfrm>
          <a:prstGeom prst="rect">
            <a:avLst/>
          </a:prstGeom>
        </p:spPr>
      </p:pic>
    </p:spTree>
    <p:extLst>
      <p:ext uri="{BB962C8B-B14F-4D97-AF65-F5344CB8AC3E}">
        <p14:creationId xmlns:p14="http://schemas.microsoft.com/office/powerpoint/2010/main" val="1598037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76185"/>
            <a:ext cx="10515600" cy="1325563"/>
          </a:xfrm>
        </p:spPr>
        <p:txBody>
          <a:bodyPr>
            <a:normAutofit fontScale="90000"/>
          </a:bodyPr>
          <a:lstStyle/>
          <a:p>
            <a:r>
              <a:rPr lang="en-US" b="1" dirty="0">
                <a:solidFill>
                  <a:schemeClr val="accent1">
                    <a:lumMod val="75000"/>
                  </a:schemeClr>
                </a:solidFill>
                <a:latin typeface="Cambria" panose="02040503050406030204" pitchFamily="18" charset="0"/>
                <a:ea typeface="+mn-ea"/>
                <a:cs typeface="+mn-cs"/>
              </a:rPr>
              <a:t>Most students who enter the California community college system have high aspirations, but very few reach their goals</a:t>
            </a:r>
          </a:p>
        </p:txBody>
      </p:sp>
      <p:sp>
        <p:nvSpPr>
          <p:cNvPr id="3" name="Content Placeholder 2"/>
          <p:cNvSpPr>
            <a:spLocks noGrp="1"/>
          </p:cNvSpPr>
          <p:nvPr>
            <p:ph idx="1"/>
          </p:nvPr>
        </p:nvSpPr>
        <p:spPr>
          <a:xfrm>
            <a:off x="847298" y="3230870"/>
            <a:ext cx="5310370" cy="3517836"/>
          </a:xfrm>
        </p:spPr>
        <p:txBody>
          <a:bodyPr>
            <a:noAutofit/>
          </a:bodyPr>
          <a:lstStyle/>
          <a:p>
            <a:pPr marL="0" indent="0">
              <a:buNone/>
            </a:pPr>
            <a:r>
              <a:rPr lang="en-US" dirty="0">
                <a:latin typeface="Cambria" panose="02040503050406030204" pitchFamily="18" charset="0"/>
              </a:rPr>
              <a:t>Sixty percent of students state they are seeking a bachelor’s degree, either with or without an associate’s degree, but only 14% will transfer within six years.</a:t>
            </a:r>
            <a:endParaRPr lang="en-US" dirty="0"/>
          </a:p>
          <a:p>
            <a:pPr marL="457200" lvl="1" indent="0" fontAlgn="base">
              <a:spcAft>
                <a:spcPts val="1200"/>
              </a:spcAft>
              <a:buNone/>
            </a:pPr>
            <a:br>
              <a:rPr lang="en-US" sz="2800" dirty="0"/>
            </a:br>
            <a:endParaRPr lang="en-US" sz="2800" dirty="0"/>
          </a:p>
        </p:txBody>
      </p:sp>
      <p:grpSp>
        <p:nvGrpSpPr>
          <p:cNvPr id="60" name="Group 59">
            <a:extLst>
              <a:ext uri="{FF2B5EF4-FFF2-40B4-BE49-F238E27FC236}">
                <a16:creationId xmlns:a16="http://schemas.microsoft.com/office/drawing/2014/main" id="{78B4C0BF-E368-4A0A-9629-867A83314281}"/>
              </a:ext>
            </a:extLst>
          </p:cNvPr>
          <p:cNvGrpSpPr/>
          <p:nvPr/>
        </p:nvGrpSpPr>
        <p:grpSpPr>
          <a:xfrm>
            <a:off x="6330028" y="3208845"/>
            <a:ext cx="931395" cy="1897874"/>
            <a:chOff x="6479852" y="2549934"/>
            <a:chExt cx="931395" cy="1897874"/>
          </a:xfrm>
        </p:grpSpPr>
        <p:pic>
          <p:nvPicPr>
            <p:cNvPr id="8" name="Graphic 7" descr="Man">
              <a:extLst>
                <a:ext uri="{FF2B5EF4-FFF2-40B4-BE49-F238E27FC236}">
                  <a16:creationId xmlns:a16="http://schemas.microsoft.com/office/drawing/2014/main" id="{A812F894-03E7-4370-A20D-EB2D1D5F1FC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96847" y="2549934"/>
              <a:ext cx="914400" cy="914400"/>
            </a:xfrm>
            <a:prstGeom prst="rect">
              <a:avLst/>
            </a:prstGeom>
          </p:spPr>
        </p:pic>
        <p:pic>
          <p:nvPicPr>
            <p:cNvPr id="47" name="Graphic 46" descr="Man">
              <a:extLst>
                <a:ext uri="{FF2B5EF4-FFF2-40B4-BE49-F238E27FC236}">
                  <a16:creationId xmlns:a16="http://schemas.microsoft.com/office/drawing/2014/main" id="{B812CF6B-1639-47F9-A653-D6F6F33E89C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79852" y="3533408"/>
              <a:ext cx="914400" cy="914400"/>
            </a:xfrm>
            <a:prstGeom prst="rect">
              <a:avLst/>
            </a:prstGeom>
          </p:spPr>
        </p:pic>
      </p:grpSp>
      <p:grpSp>
        <p:nvGrpSpPr>
          <p:cNvPr id="59" name="Group 58">
            <a:extLst>
              <a:ext uri="{FF2B5EF4-FFF2-40B4-BE49-F238E27FC236}">
                <a16:creationId xmlns:a16="http://schemas.microsoft.com/office/drawing/2014/main" id="{329E4A44-4F75-40C0-8A8E-D19350805EEC}"/>
              </a:ext>
            </a:extLst>
          </p:cNvPr>
          <p:cNvGrpSpPr/>
          <p:nvPr/>
        </p:nvGrpSpPr>
        <p:grpSpPr>
          <a:xfrm>
            <a:off x="6803439" y="3203840"/>
            <a:ext cx="4619634" cy="1922899"/>
            <a:chOff x="6944208" y="2534919"/>
            <a:chExt cx="4619634" cy="1922899"/>
          </a:xfrm>
        </p:grpSpPr>
        <p:grpSp>
          <p:nvGrpSpPr>
            <p:cNvPr id="56" name="Group 55">
              <a:extLst>
                <a:ext uri="{FF2B5EF4-FFF2-40B4-BE49-F238E27FC236}">
                  <a16:creationId xmlns:a16="http://schemas.microsoft.com/office/drawing/2014/main" id="{2B909207-2D98-4C2B-92C0-F52133E8F04F}"/>
                </a:ext>
              </a:extLst>
            </p:cNvPr>
            <p:cNvGrpSpPr/>
            <p:nvPr/>
          </p:nvGrpSpPr>
          <p:grpSpPr>
            <a:xfrm>
              <a:off x="6948010" y="2534919"/>
              <a:ext cx="4552544" cy="944430"/>
              <a:chOff x="6948010" y="2534919"/>
              <a:chExt cx="4552544" cy="944430"/>
            </a:xfrm>
          </p:grpSpPr>
          <p:pic>
            <p:nvPicPr>
              <p:cNvPr id="24" name="Graphic 23" descr="Man">
                <a:extLst>
                  <a:ext uri="{FF2B5EF4-FFF2-40B4-BE49-F238E27FC236}">
                    <a16:creationId xmlns:a16="http://schemas.microsoft.com/office/drawing/2014/main" id="{5E6BD0B8-B876-4A16-968F-3F69B63A54E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86154" y="2549934"/>
                <a:ext cx="914400" cy="914400"/>
              </a:xfrm>
              <a:prstGeom prst="rect">
                <a:avLst/>
              </a:prstGeom>
            </p:spPr>
          </p:pic>
          <p:grpSp>
            <p:nvGrpSpPr>
              <p:cNvPr id="55" name="Group 54">
                <a:extLst>
                  <a:ext uri="{FF2B5EF4-FFF2-40B4-BE49-F238E27FC236}">
                    <a16:creationId xmlns:a16="http://schemas.microsoft.com/office/drawing/2014/main" id="{1ABE93F6-CE28-4540-8CD0-050C5C2CBE6D}"/>
                  </a:ext>
                </a:extLst>
              </p:cNvPr>
              <p:cNvGrpSpPr/>
              <p:nvPr/>
            </p:nvGrpSpPr>
            <p:grpSpPr>
              <a:xfrm>
                <a:off x="6948010" y="2534919"/>
                <a:ext cx="4125758" cy="944430"/>
                <a:chOff x="7394252" y="2519673"/>
                <a:chExt cx="4125758" cy="944430"/>
              </a:xfrm>
            </p:grpSpPr>
            <p:pic>
              <p:nvPicPr>
                <p:cNvPr id="15" name="Graphic 14" descr="Man">
                  <a:extLst>
                    <a:ext uri="{FF2B5EF4-FFF2-40B4-BE49-F238E27FC236}">
                      <a16:creationId xmlns:a16="http://schemas.microsoft.com/office/drawing/2014/main" id="{D5F481EB-9B2C-42DA-9E70-6A98ADEA5E5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94252" y="2539693"/>
                  <a:ext cx="914400" cy="914400"/>
                </a:xfrm>
                <a:prstGeom prst="rect">
                  <a:avLst/>
                </a:prstGeom>
              </p:spPr>
            </p:pic>
            <p:pic>
              <p:nvPicPr>
                <p:cNvPr id="12" name="Graphic 11" descr="Man">
                  <a:extLst>
                    <a:ext uri="{FF2B5EF4-FFF2-40B4-BE49-F238E27FC236}">
                      <a16:creationId xmlns:a16="http://schemas.microsoft.com/office/drawing/2014/main" id="{1565BDC0-1044-4B02-9B02-9475407F5C1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754894" y="2529683"/>
                  <a:ext cx="914400" cy="914400"/>
                </a:xfrm>
                <a:prstGeom prst="rect">
                  <a:avLst/>
                </a:prstGeom>
              </p:spPr>
            </p:pic>
            <p:pic>
              <p:nvPicPr>
                <p:cNvPr id="14" name="Graphic 13" descr="Man">
                  <a:extLst>
                    <a:ext uri="{FF2B5EF4-FFF2-40B4-BE49-F238E27FC236}">
                      <a16:creationId xmlns:a16="http://schemas.microsoft.com/office/drawing/2014/main" id="{E7823FE8-BE01-417D-B461-17AFD4D425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62410" y="2539693"/>
                  <a:ext cx="914400" cy="914400"/>
                </a:xfrm>
                <a:prstGeom prst="rect">
                  <a:avLst/>
                </a:prstGeom>
              </p:spPr>
            </p:pic>
            <p:pic>
              <p:nvPicPr>
                <p:cNvPr id="13" name="Graphic 12" descr="Man">
                  <a:extLst>
                    <a:ext uri="{FF2B5EF4-FFF2-40B4-BE49-F238E27FC236}">
                      <a16:creationId xmlns:a16="http://schemas.microsoft.com/office/drawing/2014/main" id="{FFCF12E6-6F1C-4F20-8F84-62A2F687C30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308652" y="2549703"/>
                  <a:ext cx="914400" cy="914400"/>
                </a:xfrm>
                <a:prstGeom prst="rect">
                  <a:avLst/>
                </a:prstGeom>
              </p:spPr>
            </p:pic>
            <p:pic>
              <p:nvPicPr>
                <p:cNvPr id="22" name="Graphic 21" descr="Man">
                  <a:extLst>
                    <a:ext uri="{FF2B5EF4-FFF2-40B4-BE49-F238E27FC236}">
                      <a16:creationId xmlns:a16="http://schemas.microsoft.com/office/drawing/2014/main" id="{8CB532EF-72A5-484A-BA6C-15FF1E82762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167866" y="2530940"/>
                  <a:ext cx="914400" cy="914400"/>
                </a:xfrm>
                <a:prstGeom prst="rect">
                  <a:avLst/>
                </a:prstGeom>
              </p:spPr>
            </p:pic>
            <p:grpSp>
              <p:nvGrpSpPr>
                <p:cNvPr id="23" name="Group 22">
                  <a:extLst>
                    <a:ext uri="{FF2B5EF4-FFF2-40B4-BE49-F238E27FC236}">
                      <a16:creationId xmlns:a16="http://schemas.microsoft.com/office/drawing/2014/main" id="{FD0043D0-92E6-4E8D-9DF9-690A0EB92F46}"/>
                    </a:ext>
                  </a:extLst>
                </p:cNvPr>
                <p:cNvGrpSpPr/>
                <p:nvPr/>
              </p:nvGrpSpPr>
              <p:grpSpPr>
                <a:xfrm>
                  <a:off x="9713126" y="2519673"/>
                  <a:ext cx="1806884" cy="924410"/>
                  <a:chOff x="8564421" y="2775344"/>
                  <a:chExt cx="1806884" cy="924410"/>
                </a:xfrm>
                <a:solidFill>
                  <a:schemeClr val="accent2"/>
                </a:solidFill>
              </p:grpSpPr>
              <p:pic>
                <p:nvPicPr>
                  <p:cNvPr id="25" name="Graphic 24" descr="Man">
                    <a:extLst>
                      <a:ext uri="{FF2B5EF4-FFF2-40B4-BE49-F238E27FC236}">
                        <a16:creationId xmlns:a16="http://schemas.microsoft.com/office/drawing/2014/main" id="{3FEB9232-F776-438F-962D-423E2824536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56905" y="2775344"/>
                    <a:ext cx="914400" cy="914400"/>
                  </a:xfrm>
                  <a:prstGeom prst="rect">
                    <a:avLst/>
                  </a:prstGeom>
                </p:spPr>
              </p:pic>
              <p:pic>
                <p:nvPicPr>
                  <p:cNvPr id="26" name="Graphic 25" descr="Man">
                    <a:extLst>
                      <a:ext uri="{FF2B5EF4-FFF2-40B4-BE49-F238E27FC236}">
                        <a16:creationId xmlns:a16="http://schemas.microsoft.com/office/drawing/2014/main" id="{7037ADB5-16DF-4C59-A30D-421FBEDA545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64421" y="2785354"/>
                    <a:ext cx="914400" cy="914400"/>
                  </a:xfrm>
                  <a:prstGeom prst="rect">
                    <a:avLst/>
                  </a:prstGeom>
                </p:spPr>
              </p:pic>
            </p:grpSp>
            <p:pic>
              <p:nvPicPr>
                <p:cNvPr id="27" name="Graphic 26" descr="Man">
                  <a:extLst>
                    <a:ext uri="{FF2B5EF4-FFF2-40B4-BE49-F238E27FC236}">
                      <a16:creationId xmlns:a16="http://schemas.microsoft.com/office/drawing/2014/main" id="{D73D4C94-7260-4EBE-84A6-D0EF27F9374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25513" y="2539693"/>
                  <a:ext cx="914400" cy="914400"/>
                </a:xfrm>
                <a:prstGeom prst="rect">
                  <a:avLst/>
                </a:prstGeom>
              </p:spPr>
            </p:pic>
          </p:grpSp>
        </p:grpSp>
        <p:grpSp>
          <p:nvGrpSpPr>
            <p:cNvPr id="48" name="Group 47">
              <a:extLst>
                <a:ext uri="{FF2B5EF4-FFF2-40B4-BE49-F238E27FC236}">
                  <a16:creationId xmlns:a16="http://schemas.microsoft.com/office/drawing/2014/main" id="{E34096A0-E3D1-4EF9-874F-937335FCE166}"/>
                </a:ext>
              </a:extLst>
            </p:cNvPr>
            <p:cNvGrpSpPr/>
            <p:nvPr/>
          </p:nvGrpSpPr>
          <p:grpSpPr>
            <a:xfrm>
              <a:off x="7416168" y="3533408"/>
              <a:ext cx="1806884" cy="924410"/>
              <a:chOff x="8564421" y="2775344"/>
              <a:chExt cx="1806884" cy="924410"/>
            </a:xfrm>
          </p:grpSpPr>
          <p:pic>
            <p:nvPicPr>
              <p:cNvPr id="50" name="Graphic 49" descr="Man">
                <a:extLst>
                  <a:ext uri="{FF2B5EF4-FFF2-40B4-BE49-F238E27FC236}">
                    <a16:creationId xmlns:a16="http://schemas.microsoft.com/office/drawing/2014/main" id="{77512495-2EDE-4315-87CD-073238C7DD3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56905" y="2775344"/>
                <a:ext cx="914400" cy="914400"/>
              </a:xfrm>
              <a:prstGeom prst="rect">
                <a:avLst/>
              </a:prstGeom>
            </p:spPr>
          </p:pic>
          <p:pic>
            <p:nvPicPr>
              <p:cNvPr id="51" name="Graphic 50" descr="Man">
                <a:extLst>
                  <a:ext uri="{FF2B5EF4-FFF2-40B4-BE49-F238E27FC236}">
                    <a16:creationId xmlns:a16="http://schemas.microsoft.com/office/drawing/2014/main" id="{4DD66DCC-8235-45CE-9383-17559252EB1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64421" y="2785354"/>
                <a:ext cx="914400" cy="914400"/>
              </a:xfrm>
              <a:prstGeom prst="rect">
                <a:avLst/>
              </a:prstGeom>
            </p:spPr>
          </p:pic>
        </p:grpSp>
        <p:pic>
          <p:nvPicPr>
            <p:cNvPr id="49" name="Graphic 48" descr="Man">
              <a:extLst>
                <a:ext uri="{FF2B5EF4-FFF2-40B4-BE49-F238E27FC236}">
                  <a16:creationId xmlns:a16="http://schemas.microsoft.com/office/drawing/2014/main" id="{5FEB8AD4-9528-4B93-94F1-0A804F95C52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44208" y="3543418"/>
              <a:ext cx="914400" cy="914400"/>
            </a:xfrm>
            <a:prstGeom prst="rect">
              <a:avLst/>
            </a:prstGeom>
          </p:spPr>
        </p:pic>
        <p:pic>
          <p:nvPicPr>
            <p:cNvPr id="52" name="Graphic 51" descr="Man">
              <a:extLst>
                <a:ext uri="{FF2B5EF4-FFF2-40B4-BE49-F238E27FC236}">
                  <a16:creationId xmlns:a16="http://schemas.microsoft.com/office/drawing/2014/main" id="{227D663E-245C-44CB-9646-4A9C359487C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852683" y="3541379"/>
              <a:ext cx="914400" cy="914400"/>
            </a:xfrm>
            <a:prstGeom prst="rect">
              <a:avLst/>
            </a:prstGeom>
          </p:spPr>
        </p:pic>
        <p:grpSp>
          <p:nvGrpSpPr>
            <p:cNvPr id="58" name="Group 57">
              <a:extLst>
                <a:ext uri="{FF2B5EF4-FFF2-40B4-BE49-F238E27FC236}">
                  <a16:creationId xmlns:a16="http://schemas.microsoft.com/office/drawing/2014/main" id="{0D0B1125-F666-4A76-B681-85537B0D9282}"/>
                </a:ext>
              </a:extLst>
            </p:cNvPr>
            <p:cNvGrpSpPr/>
            <p:nvPr/>
          </p:nvGrpSpPr>
          <p:grpSpPr>
            <a:xfrm>
              <a:off x="8820642" y="3523398"/>
              <a:ext cx="2743200" cy="928158"/>
              <a:chOff x="6969926" y="5363204"/>
              <a:chExt cx="2743200" cy="928158"/>
            </a:xfrm>
          </p:grpSpPr>
          <p:pic>
            <p:nvPicPr>
              <p:cNvPr id="41" name="Graphic 40" descr="Man">
                <a:extLst>
                  <a:ext uri="{FF2B5EF4-FFF2-40B4-BE49-F238E27FC236}">
                    <a16:creationId xmlns:a16="http://schemas.microsoft.com/office/drawing/2014/main" id="{1E6A15A9-7D57-42F8-8A1E-8B2FD417CB1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969926" y="5363204"/>
                <a:ext cx="914400" cy="914400"/>
              </a:xfrm>
              <a:prstGeom prst="rect">
                <a:avLst/>
              </a:prstGeom>
            </p:spPr>
          </p:pic>
          <p:grpSp>
            <p:nvGrpSpPr>
              <p:cNvPr id="42" name="Group 41">
                <a:extLst>
                  <a:ext uri="{FF2B5EF4-FFF2-40B4-BE49-F238E27FC236}">
                    <a16:creationId xmlns:a16="http://schemas.microsoft.com/office/drawing/2014/main" id="{B1468981-72C2-48D6-956C-470D7FF717C5}"/>
                  </a:ext>
                </a:extLst>
              </p:cNvPr>
              <p:cNvGrpSpPr/>
              <p:nvPr/>
            </p:nvGrpSpPr>
            <p:grpSpPr>
              <a:xfrm>
                <a:off x="7906242" y="5363204"/>
                <a:ext cx="1806884" cy="924410"/>
                <a:chOff x="8564421" y="2775344"/>
                <a:chExt cx="1806884" cy="924410"/>
              </a:xfrm>
            </p:grpSpPr>
            <p:pic>
              <p:nvPicPr>
                <p:cNvPr id="44" name="Graphic 43" descr="Man">
                  <a:extLst>
                    <a:ext uri="{FF2B5EF4-FFF2-40B4-BE49-F238E27FC236}">
                      <a16:creationId xmlns:a16="http://schemas.microsoft.com/office/drawing/2014/main" id="{B274B651-8854-481A-828E-85216A83FF6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456905" y="2775344"/>
                  <a:ext cx="914400" cy="914400"/>
                </a:xfrm>
                <a:prstGeom prst="rect">
                  <a:avLst/>
                </a:prstGeom>
              </p:spPr>
            </p:pic>
            <p:pic>
              <p:nvPicPr>
                <p:cNvPr id="45" name="Graphic 44" descr="Man">
                  <a:extLst>
                    <a:ext uri="{FF2B5EF4-FFF2-40B4-BE49-F238E27FC236}">
                      <a16:creationId xmlns:a16="http://schemas.microsoft.com/office/drawing/2014/main" id="{842845DC-E815-4EA0-B3A5-4B4F0A604A1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564421" y="2785354"/>
                  <a:ext cx="914400" cy="914400"/>
                </a:xfrm>
                <a:prstGeom prst="rect">
                  <a:avLst/>
                </a:prstGeom>
              </p:spPr>
            </p:pic>
          </p:grpSp>
          <p:pic>
            <p:nvPicPr>
              <p:cNvPr id="43" name="Graphic 42" descr="Man">
                <a:extLst>
                  <a:ext uri="{FF2B5EF4-FFF2-40B4-BE49-F238E27FC236}">
                    <a16:creationId xmlns:a16="http://schemas.microsoft.com/office/drawing/2014/main" id="{55253948-0909-42B7-909F-8183F10C05E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438084" y="5373214"/>
                <a:ext cx="914400" cy="914400"/>
              </a:xfrm>
              <a:prstGeom prst="rect">
                <a:avLst/>
              </a:prstGeom>
            </p:spPr>
          </p:pic>
          <p:pic>
            <p:nvPicPr>
              <p:cNvPr id="53" name="Graphic 52" descr="Man">
                <a:extLst>
                  <a:ext uri="{FF2B5EF4-FFF2-40B4-BE49-F238E27FC236}">
                    <a16:creationId xmlns:a16="http://schemas.microsoft.com/office/drawing/2014/main" id="{F4AD223C-BE4B-46FA-9821-0061F4717DE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63442" y="5376962"/>
                <a:ext cx="914400" cy="914400"/>
              </a:xfrm>
              <a:prstGeom prst="rect">
                <a:avLst/>
              </a:prstGeom>
            </p:spPr>
          </p:pic>
        </p:grpSp>
      </p:grpSp>
    </p:spTree>
    <p:extLst>
      <p:ext uri="{BB962C8B-B14F-4D97-AF65-F5344CB8AC3E}">
        <p14:creationId xmlns:p14="http://schemas.microsoft.com/office/powerpoint/2010/main" val="2781513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lumMod val="75000"/>
                  </a:schemeClr>
                </a:solidFill>
                <a:latin typeface="Cambria" panose="02040503050406030204" pitchFamily="18" charset="0"/>
                <a:ea typeface="+mn-ea"/>
                <a:cs typeface="+mn-cs"/>
              </a:rPr>
              <a:t>Most California community college students are economically disadvantaged</a:t>
            </a:r>
          </a:p>
        </p:txBody>
      </p:sp>
      <p:sp>
        <p:nvSpPr>
          <p:cNvPr id="3" name="Content Placeholder 2"/>
          <p:cNvSpPr>
            <a:spLocks noGrp="1"/>
          </p:cNvSpPr>
          <p:nvPr>
            <p:ph idx="1"/>
          </p:nvPr>
        </p:nvSpPr>
        <p:spPr>
          <a:xfrm>
            <a:off x="935781" y="2649731"/>
            <a:ext cx="5539447" cy="3517836"/>
          </a:xfrm>
        </p:spPr>
        <p:txBody>
          <a:bodyPr>
            <a:noAutofit/>
          </a:bodyPr>
          <a:lstStyle/>
          <a:p>
            <a:pPr marL="0" indent="0">
              <a:buNone/>
            </a:pPr>
            <a:r>
              <a:rPr lang="en-US" dirty="0">
                <a:latin typeface="Cambria" panose="02040503050406030204" pitchFamily="18" charset="0"/>
              </a:rPr>
              <a:t>In a study of first-time-ever-in- college students who enrolled in Fall 2009 and were tracked for six years, over half accessed some form of financial aid or public services like </a:t>
            </a:r>
            <a:r>
              <a:rPr lang="en-US" dirty="0" err="1">
                <a:latin typeface="Cambria" panose="02040503050406030204" pitchFamily="18" charset="0"/>
              </a:rPr>
              <a:t>CalWORKS</a:t>
            </a:r>
            <a:r>
              <a:rPr lang="en-US" dirty="0">
                <a:latin typeface="Cambria" panose="02040503050406030204" pitchFamily="18" charset="0"/>
              </a:rPr>
              <a:t>.</a:t>
            </a:r>
            <a:endParaRPr lang="en-US" dirty="0"/>
          </a:p>
          <a:p>
            <a:pPr marL="457200" lvl="1" indent="0" fontAlgn="base">
              <a:spcAft>
                <a:spcPts val="1200"/>
              </a:spcAft>
              <a:buNone/>
            </a:pPr>
            <a:br>
              <a:rPr lang="en-US" sz="2800" dirty="0"/>
            </a:br>
            <a:endParaRPr lang="en-US" sz="2800" dirty="0"/>
          </a:p>
        </p:txBody>
      </p:sp>
      <p:graphicFrame>
        <p:nvGraphicFramePr>
          <p:cNvPr id="7" name="Chart 6">
            <a:extLst>
              <a:ext uri="{FF2B5EF4-FFF2-40B4-BE49-F238E27FC236}">
                <a16:creationId xmlns:a16="http://schemas.microsoft.com/office/drawing/2014/main" id="{0EDA569E-0774-4163-8D2E-FA07B14BE876}"/>
              </a:ext>
            </a:extLst>
          </p:cNvPr>
          <p:cNvGraphicFramePr>
            <a:graphicFrameLocks/>
          </p:cNvGraphicFramePr>
          <p:nvPr>
            <p:extLst>
              <p:ext uri="{D42A27DB-BD31-4B8C-83A1-F6EECF244321}">
                <p14:modId xmlns:p14="http://schemas.microsoft.com/office/powerpoint/2010/main" val="3347699025"/>
              </p:ext>
            </p:extLst>
          </p:nvPr>
        </p:nvGraphicFramePr>
        <p:xfrm>
          <a:off x="6475228" y="2649731"/>
          <a:ext cx="4939829" cy="319817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857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latin typeface="Cambria" panose="02040503050406030204" pitchFamily="18" charset="0"/>
                <a:ea typeface="+mn-ea"/>
                <a:cs typeface="+mn-cs"/>
              </a:rPr>
              <a:t>More economically disadvantaged students stay, but don’t reach their goals</a:t>
            </a:r>
          </a:p>
        </p:txBody>
      </p:sp>
      <p:sp>
        <p:nvSpPr>
          <p:cNvPr id="3" name="Content Placeholder 2"/>
          <p:cNvSpPr>
            <a:spLocks noGrp="1"/>
          </p:cNvSpPr>
          <p:nvPr>
            <p:ph idx="1"/>
          </p:nvPr>
        </p:nvSpPr>
        <p:spPr>
          <a:xfrm>
            <a:off x="935781" y="2649731"/>
            <a:ext cx="5724511" cy="3517836"/>
          </a:xfrm>
        </p:spPr>
        <p:txBody>
          <a:bodyPr>
            <a:noAutofit/>
          </a:bodyPr>
          <a:lstStyle/>
          <a:p>
            <a:pPr marL="0" indent="0">
              <a:buNone/>
            </a:pPr>
            <a:r>
              <a:rPr lang="en-US" dirty="0">
                <a:latin typeface="Cambria" panose="02040503050406030204" pitchFamily="18" charset="0"/>
              </a:rPr>
              <a:t>While being less likely to drop out, students who receive financial aid are significantly more likely to be enrolled after six years without having earned an award or transferred. </a:t>
            </a:r>
            <a:endParaRPr lang="en-US" dirty="0"/>
          </a:p>
          <a:p>
            <a:pPr marL="457200" lvl="1" indent="0" fontAlgn="base">
              <a:spcAft>
                <a:spcPts val="1200"/>
              </a:spcAft>
              <a:buNone/>
            </a:pPr>
            <a:br>
              <a:rPr lang="en-US" sz="2800" dirty="0"/>
            </a:br>
            <a:endParaRPr lang="en-US" sz="2800" dirty="0"/>
          </a:p>
        </p:txBody>
      </p:sp>
      <p:graphicFrame>
        <p:nvGraphicFramePr>
          <p:cNvPr id="6" name="Chart 5">
            <a:extLst>
              <a:ext uri="{FF2B5EF4-FFF2-40B4-BE49-F238E27FC236}">
                <a16:creationId xmlns:a16="http://schemas.microsoft.com/office/drawing/2014/main" id="{D1A1C06C-D77D-46C6-B157-B3D4202FD361}"/>
              </a:ext>
            </a:extLst>
          </p:cNvPr>
          <p:cNvGraphicFramePr>
            <a:graphicFrameLocks/>
          </p:cNvGraphicFramePr>
          <p:nvPr>
            <p:extLst>
              <p:ext uri="{D42A27DB-BD31-4B8C-83A1-F6EECF244321}">
                <p14:modId xmlns:p14="http://schemas.microsoft.com/office/powerpoint/2010/main" val="3520633522"/>
              </p:ext>
            </p:extLst>
          </p:nvPr>
        </p:nvGraphicFramePr>
        <p:xfrm>
          <a:off x="6940296" y="2073222"/>
          <a:ext cx="4812958" cy="4191654"/>
        </p:xfrm>
        <a:graphic>
          <a:graphicData uri="http://schemas.openxmlformats.org/drawingml/2006/chart">
            <c:chart xmlns:c="http://schemas.openxmlformats.org/drawingml/2006/chart" xmlns:r="http://schemas.openxmlformats.org/officeDocument/2006/relationships" r:id="rId2"/>
          </a:graphicData>
        </a:graphic>
      </p:graphicFrame>
      <p:sp>
        <p:nvSpPr>
          <p:cNvPr id="4" name="Left Brace 3">
            <a:extLst>
              <a:ext uri="{FF2B5EF4-FFF2-40B4-BE49-F238E27FC236}">
                <a16:creationId xmlns:a16="http://schemas.microsoft.com/office/drawing/2014/main" id="{08421385-9F24-4743-8812-A07003497E4B}"/>
              </a:ext>
            </a:extLst>
          </p:cNvPr>
          <p:cNvSpPr/>
          <p:nvPr/>
        </p:nvSpPr>
        <p:spPr>
          <a:xfrm>
            <a:off x="7854272" y="2243470"/>
            <a:ext cx="45719" cy="81870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1EEF5457-8863-444C-9DC3-7C2AF638668E}"/>
              </a:ext>
            </a:extLst>
          </p:cNvPr>
          <p:cNvSpPr txBox="1"/>
          <p:nvPr/>
        </p:nvSpPr>
        <p:spPr>
          <a:xfrm>
            <a:off x="7400259" y="2562447"/>
            <a:ext cx="499731" cy="307777"/>
          </a:xfrm>
          <a:prstGeom prst="rect">
            <a:avLst/>
          </a:prstGeom>
          <a:noFill/>
        </p:spPr>
        <p:txBody>
          <a:bodyPr wrap="square" rtlCol="0">
            <a:spAutoFit/>
          </a:bodyPr>
          <a:lstStyle/>
          <a:p>
            <a:r>
              <a:rPr lang="en-US" sz="1400" b="1" dirty="0">
                <a:solidFill>
                  <a:schemeClr val="accent1">
                    <a:lumMod val="75000"/>
                  </a:schemeClr>
                </a:solidFill>
              </a:rPr>
              <a:t>24%</a:t>
            </a:r>
          </a:p>
        </p:txBody>
      </p:sp>
      <p:sp>
        <p:nvSpPr>
          <p:cNvPr id="7" name="TextBox 4">
            <a:extLst>
              <a:ext uri="{FF2B5EF4-FFF2-40B4-BE49-F238E27FC236}">
                <a16:creationId xmlns:a16="http://schemas.microsoft.com/office/drawing/2014/main" id="{545587D2-E4C9-4F44-8391-502E636E63CC}"/>
              </a:ext>
            </a:extLst>
          </p:cNvPr>
          <p:cNvSpPr txBox="1"/>
          <p:nvPr/>
        </p:nvSpPr>
        <p:spPr>
          <a:xfrm>
            <a:off x="8217195" y="4169049"/>
            <a:ext cx="499731"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bg1"/>
                </a:solidFill>
              </a:rPr>
              <a:t>64%</a:t>
            </a:r>
          </a:p>
        </p:txBody>
      </p:sp>
      <p:sp>
        <p:nvSpPr>
          <p:cNvPr id="8" name="TextBox 4">
            <a:extLst>
              <a:ext uri="{FF2B5EF4-FFF2-40B4-BE49-F238E27FC236}">
                <a16:creationId xmlns:a16="http://schemas.microsoft.com/office/drawing/2014/main" id="{545587D2-E4C9-4F44-8391-502E636E63CC}"/>
              </a:ext>
            </a:extLst>
          </p:cNvPr>
          <p:cNvSpPr txBox="1"/>
          <p:nvPr/>
        </p:nvSpPr>
        <p:spPr>
          <a:xfrm>
            <a:off x="10343706" y="4169048"/>
            <a:ext cx="499731"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a:solidFill>
                  <a:schemeClr val="bg1"/>
                </a:solidFill>
              </a:rPr>
              <a:t>70%</a:t>
            </a:r>
          </a:p>
        </p:txBody>
      </p:sp>
    </p:spTree>
    <p:extLst>
      <p:ext uri="{BB962C8B-B14F-4D97-AF65-F5344CB8AC3E}">
        <p14:creationId xmlns:p14="http://schemas.microsoft.com/office/powerpoint/2010/main" val="78743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lumMod val="75000"/>
                  </a:schemeClr>
                </a:solidFill>
                <a:latin typeface="Cambria" panose="02040503050406030204" pitchFamily="18" charset="0"/>
                <a:ea typeface="+mn-ea"/>
                <a:cs typeface="+mn-cs"/>
              </a:rPr>
              <a:t>Economically disadvantaged students are less efficient in earning degrees</a:t>
            </a:r>
          </a:p>
        </p:txBody>
      </p:sp>
      <p:sp>
        <p:nvSpPr>
          <p:cNvPr id="3" name="Content Placeholder 2"/>
          <p:cNvSpPr>
            <a:spLocks noGrp="1"/>
          </p:cNvSpPr>
          <p:nvPr>
            <p:ph idx="1"/>
          </p:nvPr>
        </p:nvSpPr>
        <p:spPr>
          <a:xfrm>
            <a:off x="946414" y="3117564"/>
            <a:ext cx="5724511" cy="3517836"/>
          </a:xfrm>
        </p:spPr>
        <p:txBody>
          <a:bodyPr>
            <a:noAutofit/>
          </a:bodyPr>
          <a:lstStyle/>
          <a:p>
            <a:pPr marL="0" indent="0">
              <a:buNone/>
            </a:pPr>
            <a:r>
              <a:rPr lang="en-US" dirty="0">
                <a:latin typeface="Cambria" panose="02040503050406030204" pitchFamily="18" charset="0"/>
              </a:rPr>
              <a:t>Those who did finish an associate degree took about two more classes than their non-disadvantaged counterparts.</a:t>
            </a:r>
            <a:br>
              <a:rPr lang="en-US" sz="2800" dirty="0"/>
            </a:br>
            <a:endParaRPr lang="en-US" sz="2800" dirty="0"/>
          </a:p>
        </p:txBody>
      </p:sp>
      <p:graphicFrame>
        <p:nvGraphicFramePr>
          <p:cNvPr id="5" name="Chart 4">
            <a:extLst>
              <a:ext uri="{FF2B5EF4-FFF2-40B4-BE49-F238E27FC236}">
                <a16:creationId xmlns:a16="http://schemas.microsoft.com/office/drawing/2014/main" id="{D5631D40-BB65-4BD0-88E7-E13FAC418D99}"/>
              </a:ext>
            </a:extLst>
          </p:cNvPr>
          <p:cNvGraphicFramePr>
            <a:graphicFrameLocks/>
          </p:cNvGraphicFramePr>
          <p:nvPr>
            <p:extLst>
              <p:ext uri="{D42A27DB-BD31-4B8C-83A1-F6EECF244321}">
                <p14:modId xmlns:p14="http://schemas.microsoft.com/office/powerpoint/2010/main" val="2372299029"/>
              </p:ext>
            </p:extLst>
          </p:nvPr>
        </p:nvGraphicFramePr>
        <p:xfrm>
          <a:off x="6441989" y="2513807"/>
          <a:ext cx="5496697" cy="2718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57790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3610</TotalTime>
  <Words>1122</Words>
  <Application>Microsoft Office PowerPoint</Application>
  <PresentationFormat>Widescreen</PresentationFormat>
  <Paragraphs>103</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Cambria</vt:lpstr>
      <vt:lpstr>ヒラギノ角ゴ Pro W3</vt:lpstr>
      <vt:lpstr>Office Theme</vt:lpstr>
      <vt:lpstr>Why Early Planning Matters: Lessons Learned from Mapping Pathways to Educational and Economic Goals</vt:lpstr>
      <vt:lpstr>Meet James</vt:lpstr>
      <vt:lpstr>Where he started</vt:lpstr>
      <vt:lpstr>What his experience was like</vt:lpstr>
      <vt:lpstr>Alternative endings</vt:lpstr>
      <vt:lpstr>Most students who enter the California community college system have high aspirations, but very few reach their goals</vt:lpstr>
      <vt:lpstr>Most California community college students are economically disadvantaged</vt:lpstr>
      <vt:lpstr>More economically disadvantaged students stay, but don’t reach their goals</vt:lpstr>
      <vt:lpstr>Economically disadvantaged students are less efficient in earning degrees</vt:lpstr>
      <vt:lpstr>Economically disadvantaged students earn less</vt:lpstr>
      <vt:lpstr>Students are rational actors</vt:lpstr>
      <vt:lpstr>Students who earn certificates are more likely to attain a living wage (in the short term)</vt:lpstr>
      <vt:lpstr>The right decision for the short term is not necessarily the best decision for the long term</vt:lpstr>
      <vt:lpstr>Returns Over Time – Female </vt:lpstr>
      <vt:lpstr>Returns Over Time – Male </vt:lpstr>
      <vt:lpstr>PowerPoint Presentation</vt:lpstr>
      <vt:lpstr>PowerPoint Presentation</vt:lpstr>
      <vt:lpstr>PowerPoint Presentation</vt:lpstr>
      <vt:lpstr>Early planning can help students map their education to both goals and needs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Guided Pathways</dc:title>
  <dc:creator>Kathy Booth</dc:creator>
  <cp:lastModifiedBy>Kathy Booth</cp:lastModifiedBy>
  <cp:revision>135</cp:revision>
  <dcterms:created xsi:type="dcterms:W3CDTF">2016-10-28T21:33:24Z</dcterms:created>
  <dcterms:modified xsi:type="dcterms:W3CDTF">2018-02-21T21:10:04Z</dcterms:modified>
</cp:coreProperties>
</file>